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 id="2147484013" r:id="rId16"/>
  </p:sldMasterIdLst>
  <p:notesMasterIdLst>
    <p:notesMasterId r:id="rId37"/>
  </p:notesMasterIdLst>
  <p:handoutMasterIdLst>
    <p:handoutMasterId r:id="rId38"/>
  </p:handoutMasterIdLst>
  <p:sldIdLst>
    <p:sldId id="3858" r:id="rId17"/>
    <p:sldId id="495" r:id="rId18"/>
    <p:sldId id="3864" r:id="rId19"/>
    <p:sldId id="478" r:id="rId20"/>
    <p:sldId id="3863" r:id="rId21"/>
    <p:sldId id="352" r:id="rId22"/>
    <p:sldId id="3865" r:id="rId23"/>
    <p:sldId id="3866" r:id="rId24"/>
    <p:sldId id="3867" r:id="rId25"/>
    <p:sldId id="466" r:id="rId26"/>
    <p:sldId id="474" r:id="rId27"/>
    <p:sldId id="3860" r:id="rId28"/>
    <p:sldId id="3861" r:id="rId29"/>
    <p:sldId id="3862" r:id="rId30"/>
    <p:sldId id="488" r:id="rId31"/>
    <p:sldId id="489" r:id="rId32"/>
    <p:sldId id="485" r:id="rId33"/>
    <p:sldId id="275" r:id="rId34"/>
    <p:sldId id="3869" r:id="rId35"/>
    <p:sldId id="276" r:id="rId3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dirty="0">
              <a:solidFill>
                <a:schemeClr val="tx1"/>
              </a:solidFill>
            </a:rPr>
            <a:t>Step 3              </a:t>
          </a:r>
          <a:r>
            <a:rPr lang="en-US" sz="1400" dirty="0"/>
            <a:t>GO Team Initial Budget Session: Allocation</a:t>
          </a:r>
        </a:p>
        <a:p>
          <a:pPr rtl="0">
            <a:lnSpc>
              <a:spcPct val="90000"/>
            </a:lnSpc>
            <a:spcAft>
              <a:spcPct val="35000"/>
            </a:spcAft>
          </a:pPr>
          <a:r>
            <a:rPr lang="en-US" sz="1400" dirty="0">
              <a:solidFill>
                <a:srgbClr val="FF0000"/>
              </a:solidFill>
              <a:highlight>
                <a:srgbClr val="FFFF00"/>
              </a:highlight>
            </a:rPr>
            <a:t>January 31 </a:t>
          </a:r>
          <a:r>
            <a:rPr lang="en-US" sz="1200" dirty="0">
              <a:solidFill>
                <a:srgbClr val="FF0000"/>
              </a:solidFill>
            </a:rPr>
            <a:t>January 24 – </a:t>
          </a:r>
          <a:r>
            <a:rPr lang="en-US" sz="1200" dirty="0">
              <a:solidFill>
                <a:srgbClr val="FF0000"/>
              </a:solidFill>
              <a:latin typeface="Calibri"/>
            </a:rPr>
            <a:t>early February </a:t>
          </a:r>
          <a:endParaRPr lang="en-US" sz="1200" dirty="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dirty="0">
              <a:solidFill>
                <a:schemeClr val="tx1"/>
              </a:solidFill>
            </a:rPr>
            <a:t>Step 7      </a:t>
          </a:r>
          <a:r>
            <a:rPr lang="en-US" sz="1400" dirty="0"/>
            <a:t>GO Team Final Budget Approval Meeting</a:t>
          </a:r>
        </a:p>
        <a:p>
          <a:pPr>
            <a:lnSpc>
              <a:spcPct val="90000"/>
            </a:lnSpc>
            <a:spcAft>
              <a:spcPct val="35000"/>
            </a:spcAft>
          </a:pPr>
          <a:r>
            <a:rPr lang="en-US" sz="14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March 14 </a:t>
          </a:r>
          <a:r>
            <a:rPr lang="en-US" sz="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dirty="0">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dirty="0">
              <a:solidFill>
                <a:srgbClr val="000000"/>
              </a:solidFill>
              <a:latin typeface="Arial"/>
              <a:ea typeface="+mn-ea"/>
              <a:cs typeface="+mn-cs"/>
            </a:rPr>
            <a:t>Step 5	</a:t>
          </a:r>
        </a:p>
        <a:p>
          <a:pPr>
            <a:lnSpc>
              <a:spcPct val="100000"/>
            </a:lnSpc>
            <a:spcAft>
              <a:spcPts val="0"/>
            </a:spcAft>
          </a:pPr>
          <a:r>
            <a:rPr lang="en-US" sz="1400" kern="1200" dirty="0">
              <a:solidFill>
                <a:srgbClr val="000000">
                  <a:hueOff val="0"/>
                  <a:satOff val="0"/>
                  <a:lumOff val="0"/>
                  <a:alphaOff val="0"/>
                </a:srgbClr>
              </a:solidFill>
              <a:latin typeface="Arial"/>
              <a:ea typeface="+mn-ea"/>
              <a:cs typeface="+mn-cs"/>
            </a:rPr>
            <a:t>GO Team Feedback Session: Draft Budget Presented &amp; Discussed </a:t>
          </a:r>
          <a:r>
            <a:rPr lang="en-US" sz="1400" kern="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February 13 </a:t>
          </a: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a:t>Are there positions our school will share with another school, i.e.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3              </a:t>
          </a:r>
          <a:r>
            <a:rPr lang="en-US" sz="1400" kern="1200" dirty="0"/>
            <a:t>GO Team Initial Budget Session: Allocation</a:t>
          </a:r>
        </a:p>
        <a:p>
          <a:pPr marL="0" lvl="0" indent="0" algn="l" defTabSz="711200" rtl="0">
            <a:lnSpc>
              <a:spcPct val="90000"/>
            </a:lnSpc>
            <a:spcBef>
              <a:spcPct val="0"/>
            </a:spcBef>
            <a:spcAft>
              <a:spcPct val="35000"/>
            </a:spcAft>
            <a:buNone/>
          </a:pPr>
          <a:r>
            <a:rPr lang="en-US" sz="1400" kern="1200" dirty="0">
              <a:solidFill>
                <a:srgbClr val="FF0000"/>
              </a:solidFill>
              <a:highlight>
                <a:srgbClr val="FFFF00"/>
              </a:highlight>
            </a:rPr>
            <a:t>January 31 </a:t>
          </a:r>
          <a:r>
            <a:rPr lang="en-US" sz="1200" kern="1200" dirty="0">
              <a:solidFill>
                <a:srgbClr val="FF0000"/>
              </a:solidFill>
            </a:rPr>
            <a:t>January 24 – </a:t>
          </a:r>
          <a:r>
            <a:rPr lang="en-US" sz="1200" kern="1200" dirty="0">
              <a:solidFill>
                <a:srgbClr val="FF0000"/>
              </a:solidFill>
              <a:latin typeface="Calibri"/>
            </a:rPr>
            <a:t>early February </a:t>
          </a:r>
          <a:endParaRPr lang="en-US" sz="1200" kern="1200" dirty="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dirty="0">
              <a:solidFill>
                <a:srgbClr val="000000">
                  <a:hueOff val="0"/>
                  <a:satOff val="0"/>
                  <a:lumOff val="0"/>
                  <a:alphaOff val="0"/>
                </a:srgbClr>
              </a:solidFill>
              <a:latin typeface="Arial"/>
              <a:ea typeface="+mn-ea"/>
              <a:cs typeface="+mn-cs"/>
            </a:rPr>
            <a:t>GO Team Feedback Session: Draft Budget Presented &amp; Discussed </a:t>
          </a:r>
          <a:r>
            <a:rPr lang="en-US" sz="1400" kern="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February 13 </a:t>
          </a: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7      </a:t>
          </a:r>
          <a:r>
            <a:rPr lang="en-US" sz="1400" kern="1200" dirty="0"/>
            <a:t>GO Team Final Budget Approval Meeting</a:t>
          </a:r>
        </a:p>
        <a:p>
          <a:pPr marL="0" lvl="0" indent="0" algn="l" defTabSz="711200">
            <a:lnSpc>
              <a:spcPct val="90000"/>
            </a:lnSpc>
            <a:spcBef>
              <a:spcPct val="0"/>
            </a:spcBef>
            <a:spcAft>
              <a:spcPct val="35000"/>
            </a:spcAft>
            <a:buNone/>
          </a:pPr>
          <a:r>
            <a:rPr lang="en-US" sz="1400" kern="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March 14 </a:t>
          </a: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dirty="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a:t>Are there positions our school will share with another school, i.e.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 How are district and cluster priorities reflected in our budget? </a:t>
          </a:r>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3/10/2023</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3/10/2023</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0208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33053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a:p>
        </p:txBody>
      </p:sp>
    </p:spTree>
    <p:extLst>
      <p:ext uri="{BB962C8B-B14F-4D97-AF65-F5344CB8AC3E}">
        <p14:creationId xmlns:p14="http://schemas.microsoft.com/office/powerpoint/2010/main" val="3781396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a:p>
        </p:txBody>
      </p:sp>
    </p:spTree>
    <p:extLst>
      <p:ext uri="{BB962C8B-B14F-4D97-AF65-F5344CB8AC3E}">
        <p14:creationId xmlns:p14="http://schemas.microsoft.com/office/powerpoint/2010/main" val="240172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fld id="{06FECA5B-CB69-434F-96AB-1E7E18E86F8F}" type="slidenum">
              <a:rPr lang="en-US" smtClean="0"/>
              <a:t>17</a:t>
            </a:fld>
            <a:endParaRPr lang="en-US"/>
          </a:p>
        </p:txBody>
      </p:sp>
    </p:spTree>
    <p:extLst>
      <p:ext uri="{BB962C8B-B14F-4D97-AF65-F5344CB8AC3E}">
        <p14:creationId xmlns:p14="http://schemas.microsoft.com/office/powerpoint/2010/main" val="2627221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8" name="Google Shape;10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79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r>
              <a:rPr lang="en-US"/>
              <a:t>Looking for general consensus prior to Staffing Conferences</a:t>
            </a: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3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8964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0747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3/10/2023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3/10/2023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3/10/2023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886578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2248035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592216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0888080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0031635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506538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6544318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39672692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018359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34912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140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345574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332003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End Slide">
  <p:cSld name="1_End Slide">
    <p:spTree>
      <p:nvGrpSpPr>
        <p:cNvPr id="1" name="Shape 96"/>
        <p:cNvGrpSpPr/>
        <p:nvPr/>
      </p:nvGrpSpPr>
      <p:grpSpPr>
        <a:xfrm>
          <a:off x="0" y="0"/>
          <a:ext cx="0" cy="0"/>
          <a:chOff x="0" y="0"/>
          <a:chExt cx="0" cy="0"/>
        </a:xfrm>
      </p:grpSpPr>
      <p:sp>
        <p:nvSpPr>
          <p:cNvPr id="97" name="Google Shape;97;p9"/>
          <p:cNvSpPr txBox="1">
            <a:spLocks noGrp="1"/>
          </p:cNvSpPr>
          <p:nvPr>
            <p:ph type="ctrTitle"/>
          </p:nvPr>
        </p:nvSpPr>
        <p:spPr>
          <a:xfrm>
            <a:off x="1167494" y="1122363"/>
            <a:ext cx="6220279"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45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9"/>
          <p:cNvSpPr txBox="1">
            <a:spLocks noGrp="1"/>
          </p:cNvSpPr>
          <p:nvPr>
            <p:ph type="subTitle" idx="1"/>
          </p:nvPr>
        </p:nvSpPr>
        <p:spPr>
          <a:xfrm>
            <a:off x="1167494" y="3602040"/>
            <a:ext cx="6220277" cy="2247219"/>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dk1"/>
              </a:buClr>
              <a:buSzPts val="2800"/>
              <a:buNone/>
              <a:defRPr sz="2100">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99" name="Google Shape;99;p9"/>
          <p:cNvSpPr/>
          <p:nvPr/>
        </p:nvSpPr>
        <p:spPr>
          <a:xfrm>
            <a:off x="8264426" y="0"/>
            <a:ext cx="3927575" cy="685800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100" name="Google Shape;100;p9"/>
          <p:cNvGrpSpPr/>
          <p:nvPr/>
        </p:nvGrpSpPr>
        <p:grpSpPr>
          <a:xfrm>
            <a:off x="8264428" y="3685939"/>
            <a:ext cx="3927573" cy="3178856"/>
            <a:chOff x="9857014" y="13834"/>
            <a:chExt cx="2334986" cy="1881641"/>
          </a:xfrm>
        </p:grpSpPr>
        <p:sp>
          <p:nvSpPr>
            <p:cNvPr id="101" name="Google Shape;101;p9"/>
            <p:cNvSpPr/>
            <p:nvPr/>
          </p:nvSpPr>
          <p:spPr>
            <a:xfrm rot="-5400000">
              <a:off x="10667433"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2" name="Google Shape;102;p9"/>
            <p:cNvSpPr/>
            <p:nvPr/>
          </p:nvSpPr>
          <p:spPr>
            <a:xfrm rot="5400000" flipH="1">
              <a:off x="9499940"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103" name="Google Shape;103;p9"/>
          <p:cNvSpPr/>
          <p:nvPr/>
        </p:nvSpPr>
        <p:spPr>
          <a:xfrm>
            <a:off x="0" y="-1"/>
            <a:ext cx="1167493" cy="1167493"/>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4" name="Google Shape;104;p9"/>
          <p:cNvSpPr/>
          <p:nvPr/>
        </p:nvSpPr>
        <p:spPr>
          <a:xfrm>
            <a:off x="10228215" y="-1"/>
            <a:ext cx="1963787" cy="3178856"/>
          </a:xfrm>
          <a:custGeom>
            <a:avLst/>
            <a:gdLst/>
            <a:ahLst/>
            <a:cxnLst/>
            <a:rect l="l" t="t" r="r" b="b"/>
            <a:pathLst>
              <a:path w="1963787" h="3178856" extrusionOk="0">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Tree>
    <p:extLst>
      <p:ext uri="{BB962C8B-B14F-4D97-AF65-F5344CB8AC3E}">
        <p14:creationId xmlns:p14="http://schemas.microsoft.com/office/powerpoint/2010/main" val="3285360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3/10/2023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3/10/2023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3/10/2023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3/10/2023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3/10/2023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3/10/2023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3/10/2023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3/10/2023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3/10/2023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3/10/2023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3/10/2023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3/10/2023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3/10/2023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3/10/2023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3/10/2023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3/10/2023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3/10/2023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3/10/2023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theme" Target="../theme/theme1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3/10/2023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3/10/2023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843545162"/>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3/10/2023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3/10/2023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3/10/2023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3/10/2023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3/10/2023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3/10/2023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3/10/2023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3/10/2023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9.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40.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40.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1781094" y="3273737"/>
            <a:ext cx="8229600" cy="768096"/>
          </a:xfrm>
        </p:spPr>
        <p:txBody>
          <a:bodyPr/>
          <a:lstStyle/>
          <a:p>
            <a:r>
              <a:rPr lang="en-US" dirty="0"/>
              <a:t>John Lewis Invictus Academy </a:t>
            </a:r>
            <a:br>
              <a:rPr lang="en-US" dirty="0"/>
            </a:br>
            <a:r>
              <a:rPr lang="en-US" dirty="0"/>
              <a:t>Budget Feedback Meeting</a:t>
            </a:r>
          </a:p>
        </p:txBody>
      </p:sp>
      <p:sp>
        <p:nvSpPr>
          <p:cNvPr id="4" name="Text Placeholder 3">
            <a:extLst>
              <a:ext uri="{FF2B5EF4-FFF2-40B4-BE49-F238E27FC236}">
                <a16:creationId xmlns:a16="http://schemas.microsoft.com/office/drawing/2014/main" id="{53B38588-B285-FA66-5E28-D97E450FE3A6}"/>
              </a:ext>
            </a:extLst>
          </p:cNvPr>
          <p:cNvSpPr>
            <a:spLocks noGrp="1"/>
          </p:cNvSpPr>
          <p:nvPr>
            <p:ph type="body" idx="1"/>
          </p:nvPr>
        </p:nvSpPr>
        <p:spPr>
          <a:xfrm>
            <a:off x="3695700" y="4539194"/>
            <a:ext cx="4800600" cy="512064"/>
          </a:xfrm>
        </p:spPr>
        <p:txBody>
          <a:bodyPr/>
          <a:lstStyle/>
          <a:p>
            <a:r>
              <a:rPr lang="en-US" sz="1600" b="1" i="1" dirty="0">
                <a:solidFill>
                  <a:schemeClr val="accent4"/>
                </a:solidFill>
              </a:rPr>
              <a:t>Ramon Garner, Principal</a:t>
            </a:r>
          </a:p>
          <a:p>
            <a:r>
              <a:rPr lang="en-US" sz="1600" b="1" i="1" dirty="0">
                <a:solidFill>
                  <a:schemeClr val="accent4"/>
                </a:solidFill>
              </a:rPr>
              <a:t>February 13, 2023</a:t>
            </a:r>
          </a:p>
          <a:p>
            <a:endParaRPr lang="en-US" sz="1600" i="1" dirty="0"/>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fld id="{3D6C3DC6-EF6E-8948-BFE6-808D46D584D8}" type="slidenum">
              <a:rPr lang="en-US" smtClean="0"/>
              <a:t>1</a:t>
            </a:fld>
            <a:endParaRPr lang="en-US"/>
          </a:p>
        </p:txBody>
      </p:sp>
    </p:spTree>
    <p:extLst>
      <p:ext uri="{BB962C8B-B14F-4D97-AF65-F5344CB8AC3E}">
        <p14:creationId xmlns:p14="http://schemas.microsoft.com/office/powerpoint/2010/main" val="231774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algn="ctr"/>
            <a:r>
              <a:rPr lang="en-US" sz="3200" b="1">
                <a:latin typeface="+mj-lt"/>
              </a:rPr>
              <a:t>Descriptions of Strategic Plan</a:t>
            </a:r>
          </a:p>
          <a:p>
            <a:pPr algn="ctr"/>
            <a:r>
              <a:rPr lang="en-US" sz="3200" b="1">
                <a:latin typeface="+mj-lt"/>
              </a:rPr>
              <a:t>Breakout Categories</a:t>
            </a:r>
          </a:p>
        </p:txBody>
      </p:sp>
      <p:sp>
        <p:nvSpPr>
          <p:cNvPr id="5" name="TextBox 4"/>
          <p:cNvSpPr txBox="1"/>
          <p:nvPr/>
        </p:nvSpPr>
        <p:spPr>
          <a:xfrm>
            <a:off x="476250" y="2027240"/>
            <a:ext cx="10677525" cy="3785652"/>
          </a:xfrm>
          <a:prstGeom prst="rect">
            <a:avLst/>
          </a:prstGeom>
          <a:noFill/>
        </p:spPr>
        <p:txBody>
          <a:bodyPr wrap="square" rtlCol="0">
            <a:spAutoFit/>
          </a:bodyPr>
          <a:lstStyle/>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Priorities:</a:t>
            </a:r>
            <a:r>
              <a:rPr lang="en-US" sz="2400" b="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FY24 funding </a:t>
            </a:r>
            <a:r>
              <a:rPr lang="en-US" sz="2400" u="sng">
                <a:latin typeface="Calibri" panose="020F0502020204030204" pitchFamily="34" charset="0"/>
                <a:cs typeface="Calibri" panose="020F0502020204030204" pitchFamily="34" charset="0"/>
              </a:rPr>
              <a:t>priorities</a:t>
            </a:r>
            <a:r>
              <a:rPr lang="en-US" sz="2400">
                <a:latin typeface="Calibri" panose="020F0502020204030204" pitchFamily="34" charset="0"/>
                <a:cs typeface="Calibri" panose="020F0502020204030204" pitchFamily="34" charset="0"/>
              </a:rPr>
              <a:t> from the school’s strategic plan, ranked by the order of importance. </a:t>
            </a:r>
          </a:p>
          <a:p>
            <a:pPr marL="400050" indent="-400050">
              <a:buFont typeface="+mj-lt"/>
              <a:buAutoNum type="arabicPeriod"/>
            </a:pPr>
            <a:endParaRPr lang="en-US" sz="2400">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APS Five Focus Area:</a:t>
            </a:r>
            <a:r>
              <a:rPr lang="en-US" sz="2400" b="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What part of the APS Five is the priority aligned to?</a:t>
            </a:r>
          </a:p>
          <a:p>
            <a:pPr marL="400050" indent="-400050">
              <a:buFont typeface="+mj-lt"/>
              <a:buAutoNum type="arabicPeriod"/>
            </a:pPr>
            <a:endParaRPr lang="en-US" sz="2400" b="1">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Strategies:</a:t>
            </a:r>
            <a:r>
              <a:rPr lang="en-US" sz="2400" b="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Lays out specific objectives for schools improvement.</a:t>
            </a:r>
          </a:p>
          <a:p>
            <a:pPr marL="400050" indent="-400050">
              <a:buFont typeface="+mj-lt"/>
              <a:buAutoNum type="arabicPeriod"/>
            </a:pPr>
            <a:endParaRPr lang="en-US" sz="2400" b="1">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Request: </a:t>
            </a:r>
            <a:r>
              <a:rPr lang="en-US" sz="2400">
                <a:latin typeface="Calibri" panose="020F0502020204030204" pitchFamily="34" charset="0"/>
                <a:cs typeface="Calibri" panose="020F0502020204030204" pitchFamily="34" charset="0"/>
              </a:rPr>
              <a:t>“The Ask”  What needs to be funded in order to support the strategy?  </a:t>
            </a:r>
          </a:p>
          <a:p>
            <a:pPr marL="400050" indent="-400050">
              <a:buFont typeface="+mj-lt"/>
              <a:buAutoNum type="arabicPeriod"/>
            </a:pPr>
            <a:endParaRPr lang="en-US" sz="2400">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Amount:</a:t>
            </a:r>
            <a:r>
              <a:rPr lang="en-US" sz="2400">
                <a:latin typeface="Calibri" panose="020F0502020204030204" pitchFamily="34" charset="0"/>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fld id="{3D6C3DC6-EF6E-8948-BFE6-808D46D584D8}" type="slidenum">
              <a:rPr lang="en-US" smtClean="0"/>
              <a:t>10</a:t>
            </a:fld>
            <a:endParaRPr lang="en-US"/>
          </a:p>
        </p:txBody>
      </p:sp>
    </p:spTree>
    <p:extLst>
      <p:ext uri="{BB962C8B-B14F-4D97-AF65-F5344CB8AC3E}">
        <p14:creationId xmlns:p14="http://schemas.microsoft.com/office/powerpoint/2010/main" val="411937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447896584"/>
              </p:ext>
            </p:extLst>
          </p:nvPr>
        </p:nvGraphicFramePr>
        <p:xfrm>
          <a:off x="3929814" y="1137787"/>
          <a:ext cx="7623430" cy="5442386"/>
        </p:xfrm>
        <a:graphic>
          <a:graphicData uri="http://schemas.openxmlformats.org/drawingml/2006/table">
            <a:tbl>
              <a:tblPr firstRow="1" bandRow="1">
                <a:tableStyleId>{21E4AEA4-8DFA-4A89-87EB-49C32662AFE0}</a:tableStyleId>
              </a:tblPr>
              <a:tblGrid>
                <a:gridCol w="1490448">
                  <a:extLst>
                    <a:ext uri="{9D8B030D-6E8A-4147-A177-3AD203B41FA5}">
                      <a16:colId xmlns:a16="http://schemas.microsoft.com/office/drawing/2014/main" val="20000"/>
                    </a:ext>
                  </a:extLst>
                </a:gridCol>
                <a:gridCol w="1658740">
                  <a:extLst>
                    <a:ext uri="{9D8B030D-6E8A-4147-A177-3AD203B41FA5}">
                      <a16:colId xmlns:a16="http://schemas.microsoft.com/office/drawing/2014/main" val="20001"/>
                    </a:ext>
                  </a:extLst>
                </a:gridCol>
                <a:gridCol w="1656100">
                  <a:extLst>
                    <a:ext uri="{9D8B030D-6E8A-4147-A177-3AD203B41FA5}">
                      <a16:colId xmlns:a16="http://schemas.microsoft.com/office/drawing/2014/main" val="20002"/>
                    </a:ext>
                  </a:extLst>
                </a:gridCol>
                <a:gridCol w="1530439">
                  <a:extLst>
                    <a:ext uri="{9D8B030D-6E8A-4147-A177-3AD203B41FA5}">
                      <a16:colId xmlns:a16="http://schemas.microsoft.com/office/drawing/2014/main" val="20003"/>
                    </a:ext>
                  </a:extLst>
                </a:gridCol>
                <a:gridCol w="1287703">
                  <a:extLst>
                    <a:ext uri="{9D8B030D-6E8A-4147-A177-3AD203B41FA5}">
                      <a16:colId xmlns:a16="http://schemas.microsoft.com/office/drawing/2014/main" val="20005"/>
                    </a:ext>
                  </a:extLst>
                </a:gridCol>
              </a:tblGrid>
              <a:tr h="464023">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206459">
                <a:tc>
                  <a:txBody>
                    <a:bodyPr/>
                    <a:lstStyle/>
                    <a:p>
                      <a:pPr algn="l"/>
                      <a:r>
                        <a:rPr lang="en-US" sz="1000" dirty="0"/>
                        <a:t>Prepare and develop knowledgeable staff focused on quality teaching. </a:t>
                      </a:r>
                    </a:p>
                    <a:p>
                      <a:pPr algn="l"/>
                      <a:endParaRPr lang="en-US" sz="1000" b="0" i="1" dirty="0">
                        <a:solidFill>
                          <a:srgbClr val="FF0000"/>
                        </a:solidFill>
                      </a:endParaRPr>
                    </a:p>
                    <a:p>
                      <a:pPr algn="l"/>
                      <a:r>
                        <a:rPr lang="en-US" sz="1000" dirty="0"/>
                        <a:t>Recommend high–quality staff for vacant positions.</a:t>
                      </a:r>
                      <a:endParaRPr lang="en-US" sz="1000" b="0" i="1" dirty="0">
                        <a:solidFill>
                          <a:srgbClr val="FF0000"/>
                        </a:solidFill>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latin typeface="+mn-lt"/>
                          <a:ea typeface="+mn-ea"/>
                          <a:cs typeface="+mn-cs"/>
                        </a:rPr>
                        <a:t>Curriculum + Instruction</a:t>
                      </a:r>
                    </a:p>
                  </a:txBody>
                  <a:tcPr marL="68580" marR="68580" marT="34290" marB="34290" anchor="ctr"/>
                </a:tc>
                <a:tc>
                  <a:txBody>
                    <a:bodyPr/>
                    <a:lstStyle/>
                    <a:p>
                      <a:pPr marL="0" algn="l" defTabSz="685800" rtl="0" eaLnBrk="1" latinLnBrk="0" hangingPunct="1"/>
                      <a:r>
                        <a:rPr lang="en-US" sz="1000" dirty="0"/>
                        <a:t>Implement intentional vertical and horizontal alignment collaboration throughout school and cluster</a:t>
                      </a:r>
                      <a:endParaRPr lang="en-US" sz="10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latin typeface="+mn-lt"/>
                          <a:ea typeface="+mn-ea"/>
                          <a:cs typeface="+mn-cs"/>
                        </a:rPr>
                        <a:t>Maintain current staffing position allocations.</a:t>
                      </a:r>
                    </a:p>
                  </a:txBody>
                  <a:tcPr marL="68580" marR="68580" marT="34290" marB="34290" anchor="b"/>
                </a:tc>
                <a:tc>
                  <a:txBody>
                    <a:bodyPr/>
                    <a:lstStyle/>
                    <a:p>
                      <a:pPr marL="0" algn="l" defTabSz="685800" rtl="0" eaLnBrk="1" latinLnBrk="0" hangingPunct="1"/>
                      <a:r>
                        <a:rPr lang="en-US" sz="1000" b="0" i="1" kern="1200" dirty="0">
                          <a:solidFill>
                            <a:schemeClr val="tx1"/>
                          </a:solidFill>
                          <a:latin typeface="+mn-lt"/>
                          <a:ea typeface="+mn-ea"/>
                          <a:cs typeface="+mn-cs"/>
                        </a:rPr>
                        <a:t>$7, 968,491</a:t>
                      </a:r>
                    </a:p>
                  </a:txBody>
                  <a:tcPr marL="68580" marR="68580" marT="34290" marB="34290" anchor="b"/>
                </a:tc>
                <a:extLst>
                  <a:ext uri="{0D108BD9-81ED-4DB2-BD59-A6C34878D82A}">
                    <a16:rowId xmlns:a16="http://schemas.microsoft.com/office/drawing/2014/main" val="10001"/>
                  </a:ext>
                </a:extLst>
              </a:tr>
              <a:tr h="1206459">
                <a:tc>
                  <a:txBody>
                    <a:bodyPr/>
                    <a:lstStyle/>
                    <a:p>
                      <a:r>
                        <a:rPr lang="en-US" sz="1000" dirty="0"/>
                        <a:t>Improve students' mastery of core content knowledge (ELA, Math, Science, and Social Studies). </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latin typeface="+mn-lt"/>
                          <a:ea typeface="+mn-ea"/>
                          <a:cs typeface="+mn-cs"/>
                        </a:rPr>
                        <a:t>Curriculum + Instruction</a:t>
                      </a:r>
                    </a:p>
                    <a:p>
                      <a:endParaRPr lang="en-US" sz="1000" dirty="0"/>
                    </a:p>
                  </a:txBody>
                  <a:tcPr marL="68580" marR="68580" marT="34290" marB="34290" anchor="ctr"/>
                </a:tc>
                <a:tc>
                  <a:txBody>
                    <a:bodyPr/>
                    <a:lstStyle/>
                    <a:p>
                      <a:r>
                        <a:rPr lang="en-US" sz="1000" dirty="0"/>
                        <a:t>Implement Standards-Based practices </a:t>
                      </a:r>
                    </a:p>
                    <a:p>
                      <a:endParaRPr lang="en-US" sz="1000" dirty="0"/>
                    </a:p>
                    <a:p>
                      <a:r>
                        <a:rPr lang="en-US" sz="1000" dirty="0"/>
                        <a:t>Build teacher capacity around instructional best practices through collaborative planning and the coaching cycle</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latin typeface="+mn-lt"/>
                          <a:ea typeface="+mn-ea"/>
                          <a:cs typeface="+mn-cs"/>
                        </a:rPr>
                        <a:t>Maintain current staffing position allocations.</a:t>
                      </a:r>
                    </a:p>
                    <a:p>
                      <a:endParaRPr lang="en-US" sz="1000" dirty="0"/>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1" kern="1200" dirty="0">
                          <a:solidFill>
                            <a:schemeClr val="tx1"/>
                          </a:solidFill>
                          <a:latin typeface="+mn-lt"/>
                          <a:ea typeface="+mn-ea"/>
                          <a:cs typeface="+mn-cs"/>
                        </a:rPr>
                        <a:t>$7, 968,491</a:t>
                      </a:r>
                    </a:p>
                    <a:p>
                      <a:endParaRPr lang="en-US" sz="1000" dirty="0"/>
                    </a:p>
                  </a:txBody>
                  <a:tcPr marL="68580" marR="68580" marT="34290" marB="34290" anchor="ctr"/>
                </a:tc>
                <a:extLst>
                  <a:ext uri="{0D108BD9-81ED-4DB2-BD59-A6C34878D82A}">
                    <a16:rowId xmlns:a16="http://schemas.microsoft.com/office/drawing/2014/main" val="10002"/>
                  </a:ext>
                </a:extLst>
              </a:tr>
              <a:tr h="1349235">
                <a:tc>
                  <a:txBody>
                    <a:bodyPr/>
                    <a:lstStyle/>
                    <a:p>
                      <a:r>
                        <a:rPr lang="en-US" sz="1000" dirty="0"/>
                        <a:t>Implement STEAM enriched curriculum to drive interdisciplinary and project-based teaching and learning approaches. </a:t>
                      </a:r>
                    </a:p>
                  </a:txBody>
                  <a:tcPr marL="68580" marR="68580" marT="34290" marB="34290" anchor="ctr"/>
                </a:tc>
                <a:tc>
                  <a:txBody>
                    <a:bodyPr/>
                    <a:lstStyle/>
                    <a:p>
                      <a:r>
                        <a:rPr lang="en-US" sz="1000" dirty="0"/>
                        <a:t>Signature Programming</a:t>
                      </a:r>
                    </a:p>
                  </a:txBody>
                  <a:tcPr marL="68580" marR="68580" marT="34290" marB="34290" anchor="ctr"/>
                </a:tc>
                <a:tc>
                  <a:txBody>
                    <a:bodyPr/>
                    <a:lstStyle/>
                    <a:p>
                      <a:r>
                        <a:rPr lang="en-US" sz="1000" dirty="0"/>
                        <a:t>Provide targeted professional learning opportunities focused on the implementation of standards and STEAM </a:t>
                      </a:r>
                    </a:p>
                    <a:p>
                      <a:endParaRPr lang="en-US" sz="1000" dirty="0"/>
                    </a:p>
                    <a:p>
                      <a:r>
                        <a:rPr lang="en-US" sz="1000" dirty="0"/>
                        <a:t>Implement integrated, project and problem-based learning Projects </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latin typeface="+mn-lt"/>
                          <a:ea typeface="+mn-ea"/>
                          <a:cs typeface="+mn-cs"/>
                        </a:rPr>
                        <a:t>Maintain current staffing position allocations.</a:t>
                      </a:r>
                    </a:p>
                    <a:p>
                      <a:endParaRPr lang="en-US" sz="1000" dirty="0"/>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1" kern="1200" dirty="0">
                          <a:solidFill>
                            <a:schemeClr val="tx1"/>
                          </a:solidFill>
                          <a:latin typeface="+mn-lt"/>
                          <a:ea typeface="+mn-ea"/>
                          <a:cs typeface="+mn-cs"/>
                        </a:rPr>
                        <a:t>$7, 968,491</a:t>
                      </a:r>
                    </a:p>
                    <a:p>
                      <a:endParaRPr lang="en-US" sz="1000" dirty="0"/>
                    </a:p>
                  </a:txBody>
                  <a:tcPr marL="68580" marR="68580" marT="34290" marB="34290" anchor="ctr"/>
                </a:tc>
                <a:extLst>
                  <a:ext uri="{0D108BD9-81ED-4DB2-BD59-A6C34878D82A}">
                    <a16:rowId xmlns:a16="http://schemas.microsoft.com/office/drawing/2014/main" val="10003"/>
                  </a:ext>
                </a:extLst>
              </a:tr>
              <a:tr h="635354">
                <a:tc>
                  <a:txBody>
                    <a:bodyPr/>
                    <a:lstStyle/>
                    <a:p>
                      <a:r>
                        <a:rPr lang="en-US" sz="800" dirty="0"/>
                        <a:t>Create a culture of high expectation for academic scholarship, civic responsibility, and service for students, staff, and families.</a:t>
                      </a:r>
                    </a:p>
                  </a:txBody>
                  <a:tcPr marL="68580" marR="68580" marT="34290" marB="34290" anchor="ctr"/>
                </a:tc>
                <a:tc>
                  <a:txBody>
                    <a:bodyPr/>
                    <a:lstStyle/>
                    <a:p>
                      <a:r>
                        <a:rPr lang="en-US" sz="800" dirty="0"/>
                        <a:t>Whole Child + Intervention</a:t>
                      </a:r>
                    </a:p>
                  </a:txBody>
                  <a:tcPr marL="68580" marR="68580" marT="34290" marB="34290" anchor="ctr"/>
                </a:tc>
                <a:tc>
                  <a:txBody>
                    <a:bodyPr/>
                    <a:lstStyle/>
                    <a:p>
                      <a:r>
                        <a:rPr lang="en-US" sz="800" dirty="0"/>
                        <a:t>Communicate Scholar expectations</a:t>
                      </a:r>
                    </a:p>
                    <a:p>
                      <a:r>
                        <a:rPr lang="en-US" sz="800" dirty="0"/>
                        <a:t>Implement a school -wide behavior plan</a:t>
                      </a:r>
                    </a:p>
                  </a:txBody>
                  <a:tcPr marL="68580" marR="68580" marT="34290" marB="34290" anchor="ctr"/>
                </a:tc>
                <a:tc>
                  <a:txBody>
                    <a:bodyPr/>
                    <a:lstStyle/>
                    <a:p>
                      <a:r>
                        <a:rPr lang="en-US" sz="800" dirty="0"/>
                        <a:t>Purchase a Behavior Specialist</a:t>
                      </a:r>
                    </a:p>
                  </a:txBody>
                  <a:tcPr marL="68580" marR="68580" marT="34290" marB="34290" anchor="ctr"/>
                </a:tc>
                <a:tc>
                  <a:txBody>
                    <a:bodyPr/>
                    <a:lstStyle/>
                    <a:p>
                      <a:r>
                        <a:rPr lang="en-US" sz="800" dirty="0"/>
                        <a:t>$109,664</a:t>
                      </a:r>
                    </a:p>
                  </a:txBody>
                  <a:tcPr marL="68580" marR="68580" marT="34290" marB="34290" anchor="ctr"/>
                </a:tc>
                <a:extLst>
                  <a:ext uri="{0D108BD9-81ED-4DB2-BD59-A6C34878D82A}">
                    <a16:rowId xmlns:a16="http://schemas.microsoft.com/office/drawing/2014/main" val="10004"/>
                  </a:ext>
                </a:extLst>
              </a:tr>
              <a:tr h="25316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algn="ctr"/>
            <a:r>
              <a:rPr lang="en-US" sz="2700" b="1">
                <a:solidFill>
                  <a:prstClr val="black"/>
                </a:solidFill>
                <a:latin typeface="Century Schoolbook" panose="02040604050505020304"/>
              </a:rPr>
              <a:t>FY24 Strategic Plan Break-out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769" y="6400800"/>
            <a:ext cx="870309" cy="392906"/>
          </a:xfrm>
          <a:prstGeom prst="rect">
            <a:avLst/>
          </a:prstGeom>
        </p:spPr>
      </p:pic>
    </p:spTree>
    <p:extLst>
      <p:ext uri="{BB962C8B-B14F-4D97-AF65-F5344CB8AC3E}">
        <p14:creationId xmlns:p14="http://schemas.microsoft.com/office/powerpoint/2010/main" val="2920101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9306" y="6204347"/>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276635045"/>
              </p:ext>
            </p:extLst>
          </p:nvPr>
        </p:nvGraphicFramePr>
        <p:xfrm>
          <a:off x="3721210" y="1239583"/>
          <a:ext cx="8021542" cy="4771260"/>
        </p:xfrm>
        <a:graphic>
          <a:graphicData uri="http://schemas.openxmlformats.org/drawingml/2006/table">
            <a:tbl>
              <a:tblPr firstRow="1" bandRow="1">
                <a:tableStyleId>{93296810-A885-4BE3-A3E7-6D5BEEA58F35}</a:tableStyleId>
              </a:tblPr>
              <a:tblGrid>
                <a:gridCol w="1432255">
                  <a:extLst>
                    <a:ext uri="{9D8B030D-6E8A-4147-A177-3AD203B41FA5}">
                      <a16:colId xmlns:a16="http://schemas.microsoft.com/office/drawing/2014/main" val="20000"/>
                    </a:ext>
                  </a:extLst>
                </a:gridCol>
                <a:gridCol w="1782153">
                  <a:extLst>
                    <a:ext uri="{9D8B030D-6E8A-4147-A177-3AD203B41FA5}">
                      <a16:colId xmlns:a16="http://schemas.microsoft.com/office/drawing/2014/main" val="20001"/>
                    </a:ext>
                  </a:extLst>
                </a:gridCol>
                <a:gridCol w="1782153">
                  <a:extLst>
                    <a:ext uri="{9D8B030D-6E8A-4147-A177-3AD203B41FA5}">
                      <a16:colId xmlns:a16="http://schemas.microsoft.com/office/drawing/2014/main" val="20002"/>
                    </a:ext>
                  </a:extLst>
                </a:gridCol>
                <a:gridCol w="1641471">
                  <a:extLst>
                    <a:ext uri="{9D8B030D-6E8A-4147-A177-3AD203B41FA5}">
                      <a16:colId xmlns:a16="http://schemas.microsoft.com/office/drawing/2014/main" val="20003"/>
                    </a:ext>
                  </a:extLst>
                </a:gridCol>
                <a:gridCol w="1383510">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r>
                        <a:rPr lang="en-US" sz="1400" dirty="0">
                          <a:solidFill>
                            <a:schemeClr val="tx1"/>
                          </a:solidFill>
                        </a:rPr>
                        <a:t>Ensure systems and resources are aligned to school priorities. </a:t>
                      </a:r>
                    </a:p>
                  </a:txBody>
                  <a:tcPr marL="68580" marR="68580" marT="34290" marB="34290" anchor="ctr"/>
                </a:tc>
                <a:tc>
                  <a:txBody>
                    <a:bodyPr/>
                    <a:lstStyle/>
                    <a:p>
                      <a:pPr algn="ctr"/>
                      <a:r>
                        <a:rPr lang="en-US" sz="1400" dirty="0">
                          <a:solidFill>
                            <a:schemeClr val="tx1"/>
                          </a:solidFill>
                        </a:rPr>
                        <a:t>Data</a:t>
                      </a:r>
                    </a:p>
                  </a:txBody>
                  <a:tcPr marL="68580" marR="68580" marT="34290" marB="34290" anchor="ctr"/>
                </a:tc>
                <a:tc>
                  <a:txBody>
                    <a:bodyPr/>
                    <a:lstStyle/>
                    <a:p>
                      <a:r>
                        <a:rPr lang="en-US" sz="1400" dirty="0">
                          <a:solidFill>
                            <a:schemeClr val="tx1"/>
                          </a:solidFill>
                        </a:rPr>
                        <a:t>Build and align systems and resources to identify and address root cause to promote social and academic growth</a:t>
                      </a:r>
                    </a:p>
                  </a:txBody>
                  <a:tcPr marL="68580" marR="68580" marT="34290" marB="34290" anchor="ctr"/>
                </a:tc>
                <a:tc>
                  <a:txBody>
                    <a:bodyPr/>
                    <a:lstStyle/>
                    <a:p>
                      <a:r>
                        <a:rPr lang="en-US" sz="1400" dirty="0">
                          <a:solidFill>
                            <a:schemeClr val="tx1"/>
                          </a:solidFill>
                        </a:rPr>
                        <a:t>Maintain current staffing allocations and designate reserves to prevent staffing impacts from leveling. </a:t>
                      </a:r>
                    </a:p>
                  </a:txBody>
                  <a:tcPr marL="68580" marR="68580" marT="34290" marB="34290" anchor="ctr"/>
                </a:tc>
                <a:tc>
                  <a:txBody>
                    <a:bodyPr/>
                    <a:lstStyle/>
                    <a:p>
                      <a:r>
                        <a:rPr lang="en-US" sz="1400" dirty="0">
                          <a:solidFill>
                            <a:schemeClr val="tx1"/>
                          </a:solidFill>
                        </a:rPr>
                        <a:t>$117,142</a:t>
                      </a:r>
                    </a:p>
                  </a:txBody>
                  <a:tcPr marL="68580" marR="68580" marT="34290" marB="34290" anchor="ctr"/>
                </a:tc>
                <a:extLst>
                  <a:ext uri="{0D108BD9-81ED-4DB2-BD59-A6C34878D82A}">
                    <a16:rowId xmlns:a16="http://schemas.microsoft.com/office/drawing/2014/main" val="10001"/>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0">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algn="ctr">
              <a:defRPr/>
            </a:pPr>
            <a:r>
              <a:rPr lang="en-US" sz="2700" b="1">
                <a:solidFill>
                  <a:prstClr val="black"/>
                </a:solidFill>
                <a:latin typeface="Century Schoolbook" panose="02040604050505020304"/>
              </a:rPr>
              <a:t>Plan for FY24 </a:t>
            </a:r>
            <a:r>
              <a:rPr lang="en-US" sz="2700" b="1">
                <a:latin typeface="Century Schoolbook" panose="02040604050505020304" pitchFamily="18" charset="0"/>
              </a:rPr>
              <a:t>Leveling Reserve</a:t>
            </a:r>
            <a:endParaRPr lang="en-US" sz="2700" b="1">
              <a:solidFill>
                <a:prstClr val="black"/>
              </a:solidFill>
              <a:latin typeface="Century Schoolbook" panose="02040604050505020304"/>
            </a:endParaRPr>
          </a:p>
        </p:txBody>
      </p:sp>
    </p:spTree>
    <p:extLst>
      <p:ext uri="{BB962C8B-B14F-4D97-AF65-F5344CB8AC3E}">
        <p14:creationId xmlns:p14="http://schemas.microsoft.com/office/powerpoint/2010/main" val="2771567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9062" y="6204347"/>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728114507"/>
              </p:ext>
            </p:extLst>
          </p:nvPr>
        </p:nvGraphicFramePr>
        <p:xfrm>
          <a:off x="3759186" y="1122193"/>
          <a:ext cx="8093103" cy="5048045"/>
        </p:xfrm>
        <a:graphic>
          <a:graphicData uri="http://schemas.openxmlformats.org/drawingml/2006/table">
            <a:tbl>
              <a:tblPr firstRow="1" bandRow="1">
                <a:tableStyleId>{F5AB1C69-6EDB-4FF4-983F-18BD219EF322}</a:tableStyleId>
              </a:tblPr>
              <a:tblGrid>
                <a:gridCol w="1582274">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541815">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906809">
                <a:tc>
                  <a:txBody>
                    <a:bodyPr/>
                    <a:lstStyle/>
                    <a:p>
                      <a:r>
                        <a:rPr lang="en-US" sz="1200" dirty="0"/>
                        <a:t>Create a culture of high expectation for academic scholarship, civic responsibility, and service for students, staff, and families. </a:t>
                      </a:r>
                    </a:p>
                  </a:txBody>
                  <a:tcPr marL="68580" marR="68580" marT="34290" marB="34290" anchor="ctr"/>
                </a:tc>
                <a:tc>
                  <a:txBody>
                    <a:bodyPr/>
                    <a:lstStyle/>
                    <a:p>
                      <a:pPr algn="ctr"/>
                      <a:r>
                        <a:rPr lang="en-US" sz="1200" dirty="0"/>
                        <a:t>Whole Child + Intervention</a:t>
                      </a:r>
                    </a:p>
                  </a:txBody>
                  <a:tcPr marL="68580" marR="68580" marT="34290" marB="34290" anchor="ctr"/>
                </a:tc>
                <a:tc>
                  <a:txBody>
                    <a:bodyPr/>
                    <a:lstStyle/>
                    <a:p>
                      <a:r>
                        <a:rPr lang="en-US" sz="1200" dirty="0"/>
                        <a:t>Use wrap -around services to assist students and their families with emotional mental and physiological needs.</a:t>
                      </a:r>
                    </a:p>
                    <a:p>
                      <a:endParaRPr lang="en-US" sz="1200" dirty="0"/>
                    </a:p>
                    <a:p>
                      <a:r>
                        <a:rPr lang="en-US" sz="1200" dirty="0"/>
                        <a:t>Utilize resources to build and strengthen school -home relationships</a:t>
                      </a:r>
                    </a:p>
                  </a:txBody>
                  <a:tcPr marL="68580" marR="68580" marT="34290" marB="34290" anchor="ctr"/>
                </a:tc>
                <a:tc>
                  <a:txBody>
                    <a:bodyPr/>
                    <a:lstStyle/>
                    <a:p>
                      <a:r>
                        <a:rPr lang="en-US" sz="1200" dirty="0"/>
                        <a:t>Fund family engagement activities including Parent Data Nights, Grade Level and Subject Parent Workshops and PBL and STEAM community showcases</a:t>
                      </a:r>
                    </a:p>
                  </a:txBody>
                  <a:tcPr marL="68580" marR="68580" marT="34290" marB="34290" anchor="ctr"/>
                </a:tc>
                <a:tc>
                  <a:txBody>
                    <a:bodyPr/>
                    <a:lstStyle/>
                    <a:p>
                      <a:r>
                        <a:rPr lang="en-US" sz="1200" dirty="0"/>
                        <a:t>$15,000</a:t>
                      </a:r>
                    </a:p>
                  </a:txBody>
                  <a:tcPr marL="68580" marR="68580" marT="34290" marB="34290" anchor="ctr"/>
                </a:tc>
                <a:extLst>
                  <a:ext uri="{0D108BD9-81ED-4DB2-BD59-A6C34878D82A}">
                    <a16:rowId xmlns:a16="http://schemas.microsoft.com/office/drawing/2014/main" val="10002"/>
                  </a:ext>
                </a:extLst>
              </a:tr>
              <a:tr h="313910">
                <a:tc>
                  <a:txBody>
                    <a:bodyPr/>
                    <a:lstStyle/>
                    <a:p>
                      <a:r>
                        <a:rPr lang="en-US" sz="1200" dirty="0"/>
                        <a:t>Title I Holdback</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10% of Title I designation</a:t>
                      </a:r>
                    </a:p>
                    <a:p>
                      <a:endParaRPr lang="en-US" sz="1200" dirty="0"/>
                    </a:p>
                  </a:txBody>
                  <a:tcPr marL="68580" marR="68580" marT="34290" marB="34290" anchor="ctr"/>
                </a:tc>
                <a:tc>
                  <a:txBody>
                    <a:bodyPr/>
                    <a:lstStyle/>
                    <a:p>
                      <a:pPr algn="ctr"/>
                      <a:r>
                        <a:rPr lang="en-US" sz="1100" dirty="0"/>
                        <a:t>Data</a:t>
                      </a:r>
                    </a:p>
                  </a:txBody>
                  <a:tcPr marL="68580" marR="68580" marT="34290" marB="34290" anchor="ctr"/>
                </a:tc>
                <a:tc>
                  <a:txBody>
                    <a:bodyPr/>
                    <a:lstStyle/>
                    <a:p>
                      <a:endParaRPr lang="en-US" sz="1200" dirty="0"/>
                    </a:p>
                  </a:txBody>
                  <a:tcPr marL="68580" marR="68580" marT="34290" marB="34290" anchor="ctr"/>
                </a:tc>
                <a:tc>
                  <a:txBody>
                    <a:bodyPr/>
                    <a:lstStyle/>
                    <a:p>
                      <a:endParaRPr lang="en-US" sz="1200" dirty="0"/>
                    </a:p>
                  </a:txBody>
                  <a:tcPr marL="68580" marR="68580" marT="34290" marB="34290" anchor="ctr"/>
                </a:tc>
                <a:tc>
                  <a:txBody>
                    <a:bodyPr/>
                    <a:lstStyle/>
                    <a:p>
                      <a:r>
                        <a:rPr lang="en-US" sz="1200" dirty="0"/>
                        <a:t>$59,400</a:t>
                      </a:r>
                    </a:p>
                  </a:txBody>
                  <a:tcPr marL="68580" marR="68580" marT="34290" marB="34290" anchor="ctr"/>
                </a:tc>
                <a:extLst>
                  <a:ext uri="{0D108BD9-81ED-4DB2-BD59-A6C34878D82A}">
                    <a16:rowId xmlns:a16="http://schemas.microsoft.com/office/drawing/2014/main" val="10003"/>
                  </a:ext>
                </a:extLst>
              </a:tr>
              <a:tr h="313910">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13910">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13910">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13910">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13910">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13910">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13910">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rtlCol="0">
            <a:spAutoFit/>
          </a:bodyPr>
          <a:lstStyle/>
          <a:p>
            <a:pPr algn="ctr">
              <a:defRPr/>
            </a:pPr>
            <a:r>
              <a:rPr lang="en-US" sz="2000" b="1">
                <a:latin typeface="Century Schoolbook" panose="02040604050505020304" pitchFamily="18" charset="0"/>
              </a:rPr>
              <a:t>Plan for FY24 Title I Holdback &amp; Family Engagement Funds</a:t>
            </a:r>
            <a:endParaRPr lang="en-US" sz="2000" b="1">
              <a:solidFill>
                <a:prstClr val="black"/>
              </a:solidFill>
              <a:latin typeface="Century Schoolbook" panose="02040604050505020304"/>
            </a:endParaRPr>
          </a:p>
        </p:txBody>
      </p:sp>
    </p:spTree>
    <p:extLst>
      <p:ext uri="{BB962C8B-B14F-4D97-AF65-F5344CB8AC3E}">
        <p14:creationId xmlns:p14="http://schemas.microsoft.com/office/powerpoint/2010/main" val="56491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009304809"/>
              </p:ext>
            </p:extLst>
          </p:nvPr>
        </p:nvGraphicFramePr>
        <p:xfrm>
          <a:off x="3759185" y="991999"/>
          <a:ext cx="8093103" cy="5702612"/>
        </p:xfrm>
        <a:graphic>
          <a:graphicData uri="http://schemas.openxmlformats.org/drawingml/2006/table">
            <a:tbl>
              <a:tblPr firstRow="1" bandRow="1">
                <a:tableStyleId>{7DF18680-E054-41AD-8BC1-D1AEF772440D}</a:tableStyleId>
              </a:tblPr>
              <a:tblGrid>
                <a:gridCol w="1582274">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512989">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173883">
                <a:tc>
                  <a:txBody>
                    <a:bodyPr/>
                    <a:lstStyle/>
                    <a:p>
                      <a:r>
                        <a:rPr lang="en-US" sz="1000" dirty="0"/>
                        <a:t>Prepare all students to have the essential life skills to be self-aware, collaborative, and accepting diversity. </a:t>
                      </a:r>
                    </a:p>
                  </a:txBody>
                  <a:tcPr marL="68580" marR="68580" marT="34290" marB="34290" anchor="ctr"/>
                </a:tc>
                <a:tc>
                  <a:txBody>
                    <a:bodyPr/>
                    <a:lstStyle/>
                    <a:p>
                      <a:r>
                        <a:rPr lang="en-US" sz="1000" dirty="0"/>
                        <a:t>Whole Child + Intervention</a:t>
                      </a:r>
                    </a:p>
                  </a:txBody>
                  <a:tcPr marL="68580" marR="68580" marT="34290" marB="34290" anchor="ctr"/>
                </a:tc>
                <a:tc>
                  <a:txBody>
                    <a:bodyPr/>
                    <a:lstStyle/>
                    <a:p>
                      <a:r>
                        <a:rPr lang="en-US" sz="1000" dirty="0"/>
                        <a:t>Implement guided reading and close reading to improve comprehension</a:t>
                      </a:r>
                    </a:p>
                  </a:txBody>
                  <a:tcPr marL="68580" marR="68580" marT="34290" marB="34290" anchor="ctr"/>
                </a:tc>
                <a:tc>
                  <a:txBody>
                    <a:bodyPr/>
                    <a:lstStyle/>
                    <a:p>
                      <a:r>
                        <a:rPr lang="en-US" sz="1000" dirty="0"/>
                        <a:t>Purchase a reading teacher</a:t>
                      </a:r>
                    </a:p>
                  </a:txBody>
                  <a:tcPr marL="68580" marR="68580" marT="34290" marB="34290" anchor="ctr"/>
                </a:tc>
                <a:tc>
                  <a:txBody>
                    <a:bodyPr/>
                    <a:lstStyle/>
                    <a:p>
                      <a:r>
                        <a:rPr lang="en-US" sz="1000" dirty="0"/>
                        <a:t>$97,860</a:t>
                      </a:r>
                    </a:p>
                  </a:txBody>
                  <a:tcPr marL="68580" marR="68580" marT="34290" marB="34290" anchor="ctr"/>
                </a:tc>
                <a:extLst>
                  <a:ext uri="{0D108BD9-81ED-4DB2-BD59-A6C34878D82A}">
                    <a16:rowId xmlns:a16="http://schemas.microsoft.com/office/drawing/2014/main" val="10001"/>
                  </a:ext>
                </a:extLst>
              </a:tr>
              <a:tr h="921619">
                <a:tc>
                  <a:txBody>
                    <a:bodyPr/>
                    <a:lstStyle/>
                    <a:p>
                      <a:r>
                        <a:rPr lang="en-US" sz="1000" dirty="0"/>
                        <a:t>Create a culture of high expectation for academic scholarship, civic responsibility, and service for students, staff, and families.</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Whole Child + Intervention</a:t>
                      </a:r>
                    </a:p>
                    <a:p>
                      <a:endParaRPr lang="en-US" sz="1000" dirty="0"/>
                    </a:p>
                  </a:txBody>
                  <a:tcPr marL="68580" marR="68580" marT="34290" marB="34290" anchor="ctr"/>
                </a:tc>
                <a:tc>
                  <a:txBody>
                    <a:bodyPr/>
                    <a:lstStyle/>
                    <a:p>
                      <a:r>
                        <a:rPr lang="en-US" sz="1000" dirty="0"/>
                        <a:t>Communicate Scholar expectations</a:t>
                      </a:r>
                    </a:p>
                    <a:p>
                      <a:r>
                        <a:rPr lang="en-US" sz="1000" dirty="0"/>
                        <a:t>Implement a school -wide behavior plan</a:t>
                      </a:r>
                    </a:p>
                  </a:txBody>
                  <a:tcPr marL="68580" marR="68580" marT="34290" marB="34290" anchor="ctr"/>
                </a:tc>
                <a:tc>
                  <a:txBody>
                    <a:bodyPr/>
                    <a:lstStyle/>
                    <a:p>
                      <a:r>
                        <a:rPr lang="en-US" sz="1000" dirty="0"/>
                        <a:t>Purchase a non-instructional para</a:t>
                      </a:r>
                    </a:p>
                  </a:txBody>
                  <a:tcPr marL="68580" marR="68580" marT="34290" marB="34290" anchor="ctr"/>
                </a:tc>
                <a:tc>
                  <a:txBody>
                    <a:bodyPr/>
                    <a:lstStyle/>
                    <a:p>
                      <a:r>
                        <a:rPr lang="en-US" sz="1000" dirty="0"/>
                        <a:t>$46,696</a:t>
                      </a:r>
                    </a:p>
                  </a:txBody>
                  <a:tcPr marL="68580" marR="68580" marT="34290" marB="34290" anchor="ctr"/>
                </a:tc>
                <a:extLst>
                  <a:ext uri="{0D108BD9-81ED-4DB2-BD59-A6C34878D82A}">
                    <a16:rowId xmlns:a16="http://schemas.microsoft.com/office/drawing/2014/main" val="10004"/>
                  </a:ext>
                </a:extLst>
              </a:tr>
              <a:tr h="1493166">
                <a:tc>
                  <a:txBody>
                    <a:bodyPr/>
                    <a:lstStyle/>
                    <a:p>
                      <a:r>
                        <a:rPr lang="en-US" sz="1000" dirty="0"/>
                        <a:t>Improve students' mastery of core content knowledge (ELA, Math, Science, and Social Studies). </a:t>
                      </a:r>
                    </a:p>
                    <a:p>
                      <a:endParaRPr lang="en-US" sz="1000" dirty="0"/>
                    </a:p>
                    <a:p>
                      <a:r>
                        <a:rPr lang="en-US" sz="1000" dirty="0"/>
                        <a:t>Close the student achievement gap with General Education Students and Students with Disabilities.</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latin typeface="+mn-lt"/>
                          <a:ea typeface="+mn-ea"/>
                          <a:cs typeface="+mn-cs"/>
                        </a:rPr>
                        <a:t>Curriculum + Instruction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68580" marR="68580" marT="34290" marB="34290" anchor="ctr"/>
                </a:tc>
                <a:tc>
                  <a:txBody>
                    <a:bodyPr/>
                    <a:lstStyle/>
                    <a:p>
                      <a:r>
                        <a:rPr lang="en-US" sz="1000" dirty="0"/>
                        <a:t>Provide remediation and acceleration as indicated by data</a:t>
                      </a:r>
                    </a:p>
                    <a:p>
                      <a:endParaRPr lang="en-US" sz="1000" dirty="0"/>
                    </a:p>
                    <a:p>
                      <a:r>
                        <a:rPr lang="en-US" sz="1000" dirty="0"/>
                        <a:t>Use flexible learning days to remediate/ accelerate skills based on grade level data to guide instructional practices</a:t>
                      </a:r>
                    </a:p>
                  </a:txBody>
                  <a:tcPr marL="68580" marR="68580" marT="34290" marB="34290" anchor="ctr"/>
                </a:tc>
                <a:tc>
                  <a:txBody>
                    <a:bodyPr/>
                    <a:lstStyle/>
                    <a:p>
                      <a:r>
                        <a:rPr lang="en-US" sz="1000" dirty="0"/>
                        <a:t>Fund staffing and transportation resources to execute Afterschool Tutorial and Saturday School opportunities</a:t>
                      </a:r>
                    </a:p>
                  </a:txBody>
                  <a:tcPr marL="68580" marR="68580" marT="34290" marB="34290" anchor="ctr"/>
                </a:tc>
                <a:tc>
                  <a:txBody>
                    <a:bodyPr/>
                    <a:lstStyle/>
                    <a:p>
                      <a:r>
                        <a:rPr lang="en-US" sz="1000" dirty="0"/>
                        <a:t>$50,000</a:t>
                      </a:r>
                    </a:p>
                  </a:txBody>
                  <a:tcPr marL="68580" marR="68580" marT="34290" marB="34290" anchor="ctr"/>
                </a:tc>
                <a:extLst>
                  <a:ext uri="{0D108BD9-81ED-4DB2-BD59-A6C34878D82A}">
                    <a16:rowId xmlns:a16="http://schemas.microsoft.com/office/drawing/2014/main" val="10005"/>
                  </a:ext>
                </a:extLst>
              </a:tr>
              <a:tr h="1350279">
                <a:tc>
                  <a:txBody>
                    <a:bodyPr/>
                    <a:lstStyle/>
                    <a:p>
                      <a:r>
                        <a:rPr lang="en-US" sz="1000" dirty="0"/>
                        <a:t>Prepare and develop knowledgeable staff focused on quality teaching. </a:t>
                      </a:r>
                    </a:p>
                    <a:p>
                      <a:endParaRPr lang="en-US" sz="1000" dirty="0"/>
                    </a:p>
                    <a:p>
                      <a:r>
                        <a:rPr lang="en-US" sz="1000" dirty="0"/>
                        <a:t>Build teacher capacity in core content areas (ELA, Math, Science, and Social Studies). </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latin typeface="+mn-lt"/>
                          <a:ea typeface="+mn-ea"/>
                          <a:cs typeface="+mn-cs"/>
                        </a:rPr>
                        <a:t>Curriculum + Instruction</a:t>
                      </a:r>
                    </a:p>
                    <a:p>
                      <a:pPr algn="ctr"/>
                      <a:endParaRPr lang="en-US" sz="1000" dirty="0"/>
                    </a:p>
                  </a:txBody>
                  <a:tcPr marL="68580" marR="68580" marT="34290" marB="34290" anchor="ctr"/>
                </a:tc>
                <a:tc>
                  <a:txBody>
                    <a:bodyPr/>
                    <a:lstStyle/>
                    <a:p>
                      <a:pPr algn="ctr"/>
                      <a:r>
                        <a:rPr lang="en-US" sz="1000" dirty="0"/>
                        <a:t>Provide targeted professional learning opportunities focused on the implementation of standards</a:t>
                      </a:r>
                    </a:p>
                  </a:txBody>
                  <a:tcPr marL="68580" marR="68580" marT="34290" marB="34290" anchor="ctr"/>
                </a:tc>
                <a:tc>
                  <a:txBody>
                    <a:bodyPr/>
                    <a:lstStyle/>
                    <a:p>
                      <a:r>
                        <a:rPr lang="en-US" sz="1000" dirty="0"/>
                        <a:t>Fund curriculum implementation  coaches and consultants to  </a:t>
                      </a:r>
                    </a:p>
                  </a:txBody>
                  <a:tcPr marL="68580" marR="68580" marT="34290" marB="34290" anchor="ctr"/>
                </a:tc>
                <a:tc>
                  <a:txBody>
                    <a:bodyPr/>
                    <a:lstStyle/>
                    <a:p>
                      <a:r>
                        <a:rPr lang="en-US" sz="1000" dirty="0"/>
                        <a:t>90,000</a:t>
                      </a:r>
                    </a:p>
                  </a:txBody>
                  <a:tcPr marL="68580" marR="68580" marT="34290" marB="34290" anchor="ct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14</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89" y="731520"/>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83086" y="331410"/>
            <a:ext cx="8772524" cy="400110"/>
          </a:xfrm>
          <a:prstGeom prst="rect">
            <a:avLst/>
          </a:prstGeom>
          <a:noFill/>
        </p:spPr>
        <p:txBody>
          <a:bodyPr wrap="square" rtlCol="0">
            <a:spAutoFit/>
          </a:bodyPr>
          <a:lstStyle/>
          <a:p>
            <a:pPr algn="ctr">
              <a:defRPr/>
            </a:pPr>
            <a:r>
              <a:rPr lang="en-US" sz="2000" b="1">
                <a:latin typeface="Century Schoolbook" panose="02040604050505020304" pitchFamily="18" charset="0"/>
              </a:rPr>
              <a:t>Plan for FY24 CARES Allocation</a:t>
            </a:r>
            <a:endParaRPr lang="en-US" sz="2000" b="1">
              <a:solidFill>
                <a:prstClr val="black"/>
              </a:solidFill>
              <a:latin typeface="Century Schoolbook" panose="02040604050505020304"/>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3431" y="6204347"/>
            <a:ext cx="870309" cy="392906"/>
          </a:xfrm>
          <a:prstGeom prst="rect">
            <a:avLst/>
          </a:prstGeom>
        </p:spPr>
      </p:pic>
    </p:spTree>
    <p:extLst>
      <p:ext uri="{BB962C8B-B14F-4D97-AF65-F5344CB8AC3E}">
        <p14:creationId xmlns:p14="http://schemas.microsoft.com/office/powerpoint/2010/main" val="909445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399" y="430492"/>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sysClr val="windowText" lastClr="000000"/>
                </a:solidFill>
                <a:latin typeface="Calibri"/>
              </a:rPr>
              <a:t>Budget by Function </a:t>
            </a:r>
          </a:p>
          <a:p>
            <a:pPr>
              <a:defRPr/>
            </a:pPr>
            <a:r>
              <a:rPr lang="en-US" sz="3400" i="1" dirty="0">
                <a:solidFill>
                  <a:sysClr val="windowText" lastClr="000000"/>
                </a:solidFill>
                <a:latin typeface="Calibri"/>
              </a:rPr>
              <a:t>*Based on Current Allocation of School Budget</a:t>
            </a:r>
          </a:p>
          <a:p>
            <a:pPr>
              <a:defRPr/>
            </a:pPr>
            <a:endParaRPr lang="en-US" dirty="0">
              <a:solidFill>
                <a:sysClr val="windowText" lastClr="000000"/>
              </a:solidFill>
              <a:latin typeface="Calibri"/>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15</a:t>
            </a:fld>
            <a:endParaRPr lang="en-US">
              <a:solidFill>
                <a:srgbClr val="F5F5F5"/>
              </a:solidFill>
            </a:endParaRPr>
          </a:p>
        </p:txBody>
      </p:sp>
      <p:pic>
        <p:nvPicPr>
          <p:cNvPr id="9" name="Picture 8">
            <a:extLst>
              <a:ext uri="{FF2B5EF4-FFF2-40B4-BE49-F238E27FC236}">
                <a16:creationId xmlns:a16="http://schemas.microsoft.com/office/drawing/2014/main" id="{008A666E-D67B-87E1-CFB3-FE50ABF6A1E1}"/>
              </a:ext>
            </a:extLst>
          </p:cNvPr>
          <p:cNvPicPr>
            <a:picLocks noChangeAspect="1"/>
          </p:cNvPicPr>
          <p:nvPr/>
        </p:nvPicPr>
        <p:blipFill>
          <a:blip r:embed="rId3"/>
          <a:stretch>
            <a:fillRect/>
          </a:stretch>
        </p:blipFill>
        <p:spPr>
          <a:xfrm>
            <a:off x="2251969" y="1269506"/>
            <a:ext cx="8602461" cy="5078027"/>
          </a:xfrm>
          <a:prstGeom prst="rect">
            <a:avLst/>
          </a:prstGeom>
        </p:spPr>
      </p:pic>
    </p:spTree>
    <p:extLst>
      <p:ext uri="{BB962C8B-B14F-4D97-AF65-F5344CB8AC3E}">
        <p14:creationId xmlns:p14="http://schemas.microsoft.com/office/powerpoint/2010/main" val="112915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sysClr val="windowText" lastClr="000000"/>
                </a:solidFill>
                <a:latin typeface="Calibri"/>
              </a:rPr>
              <a:t>Budget by Function </a:t>
            </a:r>
          </a:p>
          <a:p>
            <a:pPr>
              <a:defRPr/>
            </a:pPr>
            <a:r>
              <a:rPr lang="en-US" sz="3600" i="1" dirty="0">
                <a:solidFill>
                  <a:sysClr val="windowText" lastClr="000000"/>
                </a:solidFill>
                <a:latin typeface="Calibri"/>
              </a:rPr>
              <a:t>*Based on Current Allocation of School Budget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16</a:t>
            </a:fld>
            <a:endParaRPr lang="en-US">
              <a:solidFill>
                <a:srgbClr val="F5F5F5"/>
              </a:solidFill>
            </a:endParaRPr>
          </a:p>
        </p:txBody>
      </p:sp>
      <p:pic>
        <p:nvPicPr>
          <p:cNvPr id="7" name="Picture 6">
            <a:extLst>
              <a:ext uri="{FF2B5EF4-FFF2-40B4-BE49-F238E27FC236}">
                <a16:creationId xmlns:a16="http://schemas.microsoft.com/office/drawing/2014/main" id="{95069161-0392-EAF0-825C-442E386CD706}"/>
              </a:ext>
            </a:extLst>
          </p:cNvPr>
          <p:cNvPicPr>
            <a:picLocks noChangeAspect="1"/>
          </p:cNvPicPr>
          <p:nvPr/>
        </p:nvPicPr>
        <p:blipFill>
          <a:blip r:embed="rId3"/>
          <a:stretch>
            <a:fillRect/>
          </a:stretch>
        </p:blipFill>
        <p:spPr>
          <a:xfrm>
            <a:off x="2708614" y="987641"/>
            <a:ext cx="7689172" cy="4882718"/>
          </a:xfrm>
          <a:prstGeom prst="rect">
            <a:avLst/>
          </a:prstGeom>
        </p:spPr>
      </p:pic>
    </p:spTree>
    <p:extLst>
      <p:ext uri="{BB962C8B-B14F-4D97-AF65-F5344CB8AC3E}">
        <p14:creationId xmlns:p14="http://schemas.microsoft.com/office/powerpoint/2010/main" val="716182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17</a:t>
            </a:fld>
            <a:endParaRPr lang="en-US"/>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extLst>
              <p:ext uri="{D42A27DB-BD31-4B8C-83A1-F6EECF244321}">
                <p14:modId xmlns:p14="http://schemas.microsoft.com/office/powerpoint/2010/main" val="3196917409"/>
              </p:ext>
            </p:extLst>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4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spcBef>
                <a:spcPts val="0"/>
              </a:spcBef>
              <a:buClr>
                <a:schemeClr val="accent2"/>
              </a:buClr>
              <a:buSzPts val="6000"/>
            </a:pPr>
            <a:r>
              <a:rPr lang="en-US" b="1">
                <a:solidFill>
                  <a:schemeClr val="accent2"/>
                </a:solidFill>
              </a:rPr>
              <a:t>Where We’re </a:t>
            </a:r>
            <a:r>
              <a:rPr lang="en-US">
                <a:solidFill>
                  <a:schemeClr val="accent2"/>
                </a:solidFill>
              </a:rPr>
              <a:t>G</a:t>
            </a:r>
            <a:r>
              <a:rPr lang="en-US" b="1">
                <a:solidFill>
                  <a:schemeClr val="accent2"/>
                </a:solidFill>
              </a:rPr>
              <a:t>oing?</a:t>
            </a:r>
            <a:endParaRPr/>
          </a:p>
        </p:txBody>
      </p:sp>
      <p:sp>
        <p:nvSpPr>
          <p:cNvPr id="1094" name="Google Shape;1094;p142"/>
          <p:cNvSpPr txBox="1">
            <a:spLocks noGrp="1"/>
          </p:cNvSpPr>
          <p:nvPr>
            <p:ph idx="1"/>
          </p:nvPr>
        </p:nvSpPr>
        <p:spPr>
          <a:xfrm>
            <a:off x="2268719" y="1357461"/>
            <a:ext cx="7465289" cy="5265281"/>
          </a:xfrm>
          <a:prstGeom prst="rect">
            <a:avLst/>
          </a:prstGeom>
          <a:noFill/>
          <a:ln>
            <a:noFill/>
          </a:ln>
        </p:spPr>
        <p:txBody>
          <a:bodyPr spcFirstLastPara="1" vert="horz" wrap="square" lIns="68569" tIns="34275" rIns="68569" bIns="34275" rtlCol="0" anchor="t" anchorCtr="0">
            <a:noAutofit/>
          </a:bodyPr>
          <a:lstStyle/>
          <a:p>
            <a:pPr marL="520700" indent="-457200">
              <a:spcBef>
                <a:spcPts val="600"/>
              </a:spcBef>
              <a:buSzPct val="100000"/>
            </a:pPr>
            <a:r>
              <a:rPr lang="en-US" dirty="0"/>
              <a:t>Our next meeting is the </a:t>
            </a:r>
            <a:r>
              <a:rPr lang="en-US" b="1" u="sng" dirty="0"/>
              <a:t>Budget Approval Meeting</a:t>
            </a:r>
            <a:r>
              <a:rPr lang="en-US" dirty="0"/>
              <a:t> </a:t>
            </a:r>
          </a:p>
          <a:p>
            <a:pPr marL="63500">
              <a:spcBef>
                <a:spcPts val="600"/>
              </a:spcBef>
              <a:buSzPct val="100000"/>
            </a:pPr>
            <a:endParaRPr lang="en-US" sz="2800" b="1" u="sng" dirty="0">
              <a:solidFill>
                <a:schemeClr val="accent2">
                  <a:lumMod val="75000"/>
                </a:schemeClr>
              </a:solidFill>
            </a:endParaRPr>
          </a:p>
          <a:p>
            <a:pPr marL="63500">
              <a:spcBef>
                <a:spcPts val="600"/>
              </a:spcBef>
              <a:buSzPct val="100000"/>
            </a:pPr>
            <a:r>
              <a:rPr lang="en-US" sz="2800" b="1" u="sng" dirty="0">
                <a:solidFill>
                  <a:schemeClr val="accent2">
                    <a:lumMod val="75000"/>
                  </a:schemeClr>
                </a:solidFill>
              </a:rPr>
              <a:t>Why:</a:t>
            </a:r>
          </a:p>
          <a:p>
            <a:pPr marL="520700" indent="-6350">
              <a:spcBef>
                <a:spcPts val="600"/>
              </a:spcBef>
              <a:buSzPct val="100000"/>
            </a:pPr>
            <a:r>
              <a:rPr lang="en-US" sz="2000" dirty="0"/>
              <a:t>Principals will present the final budget recommendations for GO Team approval. </a:t>
            </a:r>
            <a:endParaRPr lang="en-US" sz="2000" b="1" u="sng" dirty="0"/>
          </a:p>
          <a:p>
            <a:pPr marL="520700" indent="-457200">
              <a:spcBef>
                <a:spcPts val="600"/>
              </a:spcBef>
              <a:buSzPct val="100000"/>
            </a:pPr>
            <a:r>
              <a:rPr lang="en-US" sz="2400" b="1" u="sng" dirty="0">
                <a:solidFill>
                  <a:schemeClr val="accent2">
                    <a:lumMod val="75000"/>
                  </a:schemeClr>
                </a:solidFill>
              </a:rPr>
              <a:t>What:</a:t>
            </a:r>
          </a:p>
          <a:p>
            <a:pPr marL="520700" indent="-457200">
              <a:spcBef>
                <a:spcPts val="600"/>
              </a:spcBef>
              <a:buSzPct val="100000"/>
            </a:pPr>
            <a:r>
              <a:rPr lang="en-US" dirty="0"/>
              <a:t>	During this meeting we will </a:t>
            </a:r>
            <a:r>
              <a:rPr lang="en-US" sz="2000" dirty="0"/>
              <a:t>review the budget, which should be updated based on feedback from the staffing conference, Associate Superintendents, and key leaders. After review, our GO Team will need to </a:t>
            </a:r>
            <a:r>
              <a:rPr lang="en-US" sz="2000" b="1" dirty="0">
                <a:solidFill>
                  <a:schemeClr val="accent2"/>
                </a:solidFill>
              </a:rPr>
              <a:t>take action</a:t>
            </a:r>
            <a:r>
              <a:rPr lang="en-US" sz="2000" dirty="0">
                <a:solidFill>
                  <a:schemeClr val="accent2"/>
                </a:solidFill>
              </a:rPr>
              <a:t> </a:t>
            </a:r>
            <a:r>
              <a:rPr lang="en-US" sz="2000" dirty="0"/>
              <a:t>(i.e., vote) on the FY24 Budget.  </a:t>
            </a:r>
          </a:p>
          <a:p>
            <a:pPr marL="63500">
              <a:spcBef>
                <a:spcPts val="600"/>
              </a:spcBef>
              <a:buSzPct val="100000"/>
            </a:pPr>
            <a:r>
              <a:rPr lang="en-US" sz="2400" b="1" u="sng" dirty="0">
                <a:solidFill>
                  <a:schemeClr val="accent2">
                    <a:lumMod val="75000"/>
                  </a:schemeClr>
                </a:solidFill>
              </a:rPr>
              <a:t>When:</a:t>
            </a:r>
          </a:p>
          <a:p>
            <a:pPr marL="520700" indent="-6350">
              <a:spcBef>
                <a:spcPts val="600"/>
              </a:spcBef>
              <a:buSzPct val="100000"/>
            </a:pPr>
            <a:r>
              <a:rPr lang="en-US" sz="2000" dirty="0"/>
              <a:t>March 14, 2023.</a:t>
            </a:r>
          </a:p>
          <a:p>
            <a:pPr marL="520700" indent="-6350">
              <a:spcBef>
                <a:spcPts val="600"/>
              </a:spcBef>
              <a:buSzPct val="100000"/>
            </a:pPr>
            <a:r>
              <a:rPr lang="en-US" sz="1600" dirty="0"/>
              <a:t>All approval meetings </a:t>
            </a:r>
            <a:r>
              <a:rPr lang="en-US" sz="1600" b="1" dirty="0">
                <a:solidFill>
                  <a:srgbClr val="FF0000"/>
                </a:solidFill>
              </a:rPr>
              <a:t>must</a:t>
            </a:r>
            <a:r>
              <a:rPr lang="en-US" sz="1600" dirty="0"/>
              <a:t> be held </a:t>
            </a:r>
            <a:r>
              <a:rPr lang="en-US" sz="1600" b="1" dirty="0">
                <a:solidFill>
                  <a:srgbClr val="FF0000"/>
                </a:solidFill>
              </a:rPr>
              <a:t>after</a:t>
            </a:r>
            <a:r>
              <a:rPr lang="en-US" sz="1600" dirty="0"/>
              <a:t> staffing conferences. Budgets must be approved by </a:t>
            </a:r>
            <a:r>
              <a:rPr lang="en-US" sz="1600" b="1" dirty="0">
                <a:solidFill>
                  <a:srgbClr val="FF0000"/>
                </a:solidFill>
              </a:rPr>
              <a:t>March 17</a:t>
            </a:r>
            <a:r>
              <a:rPr lang="en-US" sz="1600" b="1" baseline="30000" dirty="0">
                <a:solidFill>
                  <a:srgbClr val="FF0000"/>
                </a:solidFill>
              </a:rPr>
              <a:t>th</a:t>
            </a:r>
            <a:r>
              <a:rPr lang="en-US" sz="1600" dirty="0"/>
              <a:t>. </a:t>
            </a:r>
          </a:p>
          <a:p>
            <a:pPr>
              <a:spcBef>
                <a:spcPts val="0"/>
              </a:spcBef>
              <a:buClr>
                <a:schemeClr val="dk1"/>
              </a:buClr>
              <a:buSzPts val="2400"/>
            </a:pPr>
            <a:endParaRPr lang="en-US" dirty="0"/>
          </a:p>
        </p:txBody>
      </p:sp>
      <p:sp>
        <p:nvSpPr>
          <p:cNvPr id="1095" name="Google Shape;1095;p142"/>
          <p:cNvSpPr txBox="1">
            <a:spLocks noGrp="1"/>
          </p:cNvSpPr>
          <p:nvPr>
            <p:ph type="sldNum" sz="quarter" idx="4"/>
          </p:nvPr>
        </p:nvSpPr>
        <p:spPr>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fld id="{00000000-1234-1234-1234-123412341234}" type="slidenum">
              <a:rPr lang="en-US">
                <a:solidFill>
                  <a:srgbClr val="0083A9"/>
                </a:solidFill>
              </a:rPr>
              <a:pPr/>
              <a:t>18</a:t>
            </a:fld>
            <a:endParaRPr>
              <a:solidFill>
                <a:srgbClr val="0083A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dirty="0">
                <a:solidFill>
                  <a:schemeClr val="accent4">
                    <a:lumMod val="75000"/>
                  </a:schemeClr>
                </a:solidFill>
              </a:rPr>
              <a:t>agenda</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19</a:t>
            </a:fld>
            <a:endParaRPr lang="en-US"/>
          </a:p>
        </p:txBody>
      </p:sp>
      <p:pic>
        <p:nvPicPr>
          <p:cNvPr id="18" name="Content Placeholder 17">
            <a:extLst>
              <a:ext uri="{FF2B5EF4-FFF2-40B4-BE49-F238E27FC236}">
                <a16:creationId xmlns:a16="http://schemas.microsoft.com/office/drawing/2014/main" id="{9593CAC4-F9C7-DB5F-F711-7B57B12A8C77}"/>
              </a:ext>
            </a:extLst>
          </p:cNvPr>
          <p:cNvPicPr>
            <a:picLocks noGrp="1" noChangeAspect="1"/>
          </p:cNvPicPr>
          <p:nvPr>
            <p:ph sz="half" idx="1"/>
          </p:nvPr>
        </p:nvPicPr>
        <p:blipFill>
          <a:blip r:embed="rId2"/>
          <a:stretch>
            <a:fillRect/>
          </a:stretch>
        </p:blipFill>
        <p:spPr>
          <a:xfrm>
            <a:off x="3792398" y="1294790"/>
            <a:ext cx="5940627" cy="5242536"/>
          </a:xfrm>
        </p:spPr>
      </p:pic>
    </p:spTree>
    <p:extLst>
      <p:ext uri="{BB962C8B-B14F-4D97-AF65-F5344CB8AC3E}">
        <p14:creationId xmlns:p14="http://schemas.microsoft.com/office/powerpoint/2010/main" val="307560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dirty="0">
                <a:solidFill>
                  <a:schemeClr val="accent4">
                    <a:lumMod val="75000"/>
                  </a:schemeClr>
                </a:solidFill>
              </a:rPr>
              <a:t>agenda</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pic>
        <p:nvPicPr>
          <p:cNvPr id="18" name="Content Placeholder 17">
            <a:extLst>
              <a:ext uri="{FF2B5EF4-FFF2-40B4-BE49-F238E27FC236}">
                <a16:creationId xmlns:a16="http://schemas.microsoft.com/office/drawing/2014/main" id="{9593CAC4-F9C7-DB5F-F711-7B57B12A8C77}"/>
              </a:ext>
            </a:extLst>
          </p:cNvPr>
          <p:cNvPicPr>
            <a:picLocks noGrp="1" noChangeAspect="1"/>
          </p:cNvPicPr>
          <p:nvPr>
            <p:ph sz="half" idx="1"/>
          </p:nvPr>
        </p:nvPicPr>
        <p:blipFill>
          <a:blip r:embed="rId2"/>
          <a:stretch>
            <a:fillRect/>
          </a:stretch>
        </p:blipFill>
        <p:spPr>
          <a:xfrm>
            <a:off x="3792398" y="1294790"/>
            <a:ext cx="5940627" cy="5242536"/>
          </a:xfrm>
        </p:spPr>
      </p:pic>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43"/>
          <p:cNvSpPr txBox="1">
            <a:spLocks noGrp="1"/>
          </p:cNvSpPr>
          <p:nvPr>
            <p:ph type="ctrTitle"/>
          </p:nvPr>
        </p:nvSpPr>
        <p:spPr>
          <a:xfrm>
            <a:off x="2399621" y="1699022"/>
            <a:ext cx="4665209" cy="1790700"/>
          </a:xfrm>
          <a:prstGeom prst="rect">
            <a:avLst/>
          </a:prstGeom>
          <a:noFill/>
          <a:ln>
            <a:noFill/>
          </a:ln>
        </p:spPr>
        <p:txBody>
          <a:bodyPr spcFirstLastPara="1" vert="horz" wrap="square" lIns="68569" tIns="34275" rIns="68569" bIns="34275" rtlCol="0" anchor="b" anchorCtr="0">
            <a:noAutofit/>
          </a:bodyPr>
          <a:lstStyle/>
          <a:p>
            <a:r>
              <a:rPr lang="en-US"/>
              <a:t>Thank you</a:t>
            </a:r>
            <a:endParaRPr/>
          </a:p>
        </p:txBody>
      </p:sp>
      <p:sp>
        <p:nvSpPr>
          <p:cNvPr id="1101" name="Google Shape;1101;p143"/>
          <p:cNvSpPr txBox="1">
            <a:spLocks noGrp="1"/>
          </p:cNvSpPr>
          <p:nvPr>
            <p:ph type="sldNum" idx="4294967295"/>
          </p:nvPr>
        </p:nvSpPr>
        <p:spPr>
          <a:xfrm>
            <a:off x="10029826" y="5624513"/>
            <a:ext cx="638175"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rgbClr val="0083A9"/>
                </a:solidFill>
                <a:latin typeface="Tenorite"/>
              </a:rPr>
              <a:pPr/>
              <a:t>20</a:t>
            </a:fld>
            <a:endParaRPr>
              <a:solidFill>
                <a:srgbClr val="0083A9"/>
              </a:solidFill>
              <a:latin typeface="Tenorit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3</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941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4</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extLst>
              <p:ext uri="{D42A27DB-BD31-4B8C-83A1-F6EECF244321}">
                <p14:modId xmlns:p14="http://schemas.microsoft.com/office/powerpoint/2010/main" val="1427768645"/>
              </p:ext>
            </p:extLst>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5801" y="1261478"/>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rebuchet MS" panose="020B0603020202020204" pitchFamily="34" charset="0"/>
                <a:ea typeface="+mj-ea"/>
                <a:cs typeface="+mj-cs"/>
              </a:rPr>
              <a:t>Overview of FY ‘24 GO Team Budget Process</a:t>
            </a:r>
          </a:p>
        </p:txBody>
      </p:sp>
    </p:spTree>
    <p:extLst>
      <p:ext uri="{BB962C8B-B14F-4D97-AF65-F5344CB8AC3E}">
        <p14:creationId xmlns:p14="http://schemas.microsoft.com/office/powerpoint/2010/main" val="206341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634867" y="86868"/>
            <a:ext cx="8165592" cy="76809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sng" strike="noStrike" cap="none">
                <a:solidFill>
                  <a:schemeClr val="dk1"/>
                </a:solidFill>
                <a:latin typeface="Calibri"/>
                <a:ea typeface="Calibri"/>
                <a:cs typeface="Calibri"/>
                <a:sym typeface="Calibri"/>
              </a:rPr>
              <a:t>Budget Feedback Meetings</a:t>
            </a:r>
          </a:p>
        </p:txBody>
      </p:sp>
      <p:sp>
        <p:nvSpPr>
          <p:cNvPr id="100" name="Shape 100"/>
          <p:cNvSpPr txBox="1">
            <a:spLocks noGrp="1"/>
          </p:cNvSpPr>
          <p:nvPr>
            <p:ph sz="half" idx="2"/>
          </p:nvPr>
        </p:nvSpPr>
        <p:spPr>
          <a:xfrm>
            <a:off x="3526091" y="1221867"/>
            <a:ext cx="8383143" cy="5161788"/>
          </a:xfrm>
          <a:prstGeom prst="rect">
            <a:avLst/>
          </a:prstGeom>
          <a:noFill/>
          <a:ln>
            <a:noFill/>
          </a:ln>
        </p:spPr>
        <p:txBody>
          <a:bodyPr lIns="91425" tIns="45700" rIns="91425" bIns="45700" anchor="t" anchorCtr="0">
            <a:noAutofit/>
          </a:bodyPr>
          <a:lstStyle/>
          <a:p>
            <a:pPr marL="0" indent="0">
              <a:spcBef>
                <a:spcPts val="0"/>
              </a:spcBef>
              <a:buSzPct val="100000"/>
              <a:buNone/>
            </a:pPr>
            <a:r>
              <a:rPr lang="en-US" sz="2800" b="1" u="sng">
                <a:solidFill>
                  <a:schemeClr val="accent3"/>
                </a:solidFill>
              </a:rPr>
              <a:t>What</a:t>
            </a:r>
          </a:p>
          <a:p>
            <a:pPr marL="0" indent="0">
              <a:spcBef>
                <a:spcPts val="0"/>
              </a:spcBef>
              <a:spcAft>
                <a:spcPts val="1200"/>
              </a:spcAft>
              <a:buSzPct val="100000"/>
              <a:buNone/>
            </a:pPr>
            <a:r>
              <a:rPr lang="en-US" sz="2200">
                <a:solidFill>
                  <a:schemeClr val="accent5"/>
                </a:solidFill>
              </a:rPr>
              <a:t>The GO Team feedback session(s) should be scheduled for the principal to provide an overview of the school’s draft budget for the GO Team members and the general public. </a:t>
            </a:r>
          </a:p>
          <a:p>
            <a:pPr marL="0" indent="0">
              <a:spcBef>
                <a:spcPts val="0"/>
              </a:spcBef>
              <a:buSzPct val="100000"/>
              <a:buNone/>
            </a:pPr>
            <a:r>
              <a:rPr lang="en-US" sz="2800" b="1" u="sng">
                <a:solidFill>
                  <a:schemeClr val="accent3"/>
                </a:solidFill>
              </a:rPr>
              <a:t>Why</a:t>
            </a:r>
          </a:p>
          <a:p>
            <a:pPr marL="63500" lvl="0" indent="0">
              <a:spcBef>
                <a:spcPts val="0"/>
              </a:spcBef>
              <a:spcAft>
                <a:spcPts val="1200"/>
              </a:spcAft>
              <a:buSzPct val="100000"/>
              <a:buNone/>
            </a:pPr>
            <a:r>
              <a:rPr lang="en-US" sz="2200">
                <a:solidFill>
                  <a:schemeClr val="accent5"/>
                </a:solidFill>
              </a:rPr>
              <a:t>This meeting provides an opportunity for GO Teams to discuss how the school’s budget has been allocated to support the programmatic needs and key strategic priorities. </a:t>
            </a:r>
          </a:p>
          <a:p>
            <a:pPr marL="0" indent="0">
              <a:spcBef>
                <a:spcPts val="0"/>
              </a:spcBef>
              <a:buSzPct val="100000"/>
              <a:buNone/>
            </a:pPr>
            <a:r>
              <a:rPr lang="en-US" sz="2800" b="1" u="sng">
                <a:solidFill>
                  <a:schemeClr val="accent3"/>
                </a:solidFill>
              </a:rPr>
              <a:t>When </a:t>
            </a:r>
          </a:p>
          <a:p>
            <a:pPr marL="63500" indent="0">
              <a:spcBef>
                <a:spcPts val="0"/>
              </a:spcBef>
              <a:buSzPct val="100000"/>
              <a:buNone/>
            </a:pPr>
            <a:r>
              <a:rPr lang="en-US" sz="2200">
                <a:solidFill>
                  <a:schemeClr val="accent5"/>
                </a:solidFill>
                <a:sym typeface="Calibri"/>
              </a:rPr>
              <a:t>Meetings must be held in February </a:t>
            </a:r>
            <a:r>
              <a:rPr lang="en-US" sz="2200" b="1">
                <a:solidFill>
                  <a:schemeClr val="accent4"/>
                </a:solidFill>
                <a:sym typeface="Calibri"/>
              </a:rPr>
              <a:t>before staffing conferences</a:t>
            </a:r>
            <a:r>
              <a:rPr lang="en-US" sz="2200">
                <a:solidFill>
                  <a:schemeClr val="accent5"/>
                </a:solidFill>
                <a:sym typeface="Calibri"/>
              </a:rPr>
              <a:t>. May be combined with the allocation meeting (</a:t>
            </a:r>
            <a:r>
              <a:rPr lang="en-US" sz="2200" i="1">
                <a:solidFill>
                  <a:schemeClr val="accent5"/>
                </a:solidFill>
                <a:sym typeface="Calibri"/>
              </a:rPr>
              <a:t>as needed</a:t>
            </a:r>
            <a:r>
              <a:rPr lang="en-US" sz="2200">
                <a:solidFill>
                  <a:schemeClr val="accent5"/>
                </a:solidFill>
                <a:sym typeface="Calibri"/>
              </a:rPr>
              <a:t>), if the GO Team has completed strategic plan updates and ranked strategic priorities</a:t>
            </a:r>
            <a:r>
              <a:rPr lang="en-US" sz="2200" i="1">
                <a:solidFill>
                  <a:schemeClr val="accent5"/>
                </a:solidFill>
                <a:sym typeface="Calibri"/>
              </a:rPr>
              <a:t>.</a:t>
            </a:r>
            <a:r>
              <a:rPr lang="en-US" sz="2200">
                <a:solidFill>
                  <a:schemeClr val="accent5"/>
                </a:solidFill>
                <a:sym typeface="Calibri"/>
              </a:rPr>
              <a:t> </a:t>
            </a:r>
            <a:endParaRPr lang="en-US" sz="2200">
              <a:solidFill>
                <a:schemeClr val="accent5"/>
              </a:solidFill>
            </a:endParaRPr>
          </a:p>
        </p:txBody>
      </p:sp>
      <p:sp>
        <p:nvSpPr>
          <p:cNvPr id="2" name="Slide Number Placeholder 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223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87" y="618431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FY24 Budget Parameters</a:t>
            </a:r>
          </a:p>
        </p:txBody>
      </p:sp>
      <p:graphicFrame>
        <p:nvGraphicFramePr>
          <p:cNvPr id="4" name="Table 3"/>
          <p:cNvGraphicFramePr>
            <a:graphicFrameLocks noGrp="1"/>
          </p:cNvGraphicFramePr>
          <p:nvPr/>
        </p:nvGraphicFramePr>
        <p:xfrm>
          <a:off x="2704678" y="983678"/>
          <a:ext cx="7769012" cy="5713953"/>
        </p:xfrm>
        <a:graphic>
          <a:graphicData uri="http://schemas.openxmlformats.org/drawingml/2006/table">
            <a:tbl>
              <a:tblPr firstRow="1" bandRow="1">
                <a:tableStyleId>{5C22544A-7EE6-4342-B048-85BDC9FD1C3A}</a:tableStyleId>
              </a:tblPr>
              <a:tblGrid>
                <a:gridCol w="3884506">
                  <a:extLst>
                    <a:ext uri="{9D8B030D-6E8A-4147-A177-3AD203B41FA5}">
                      <a16:colId xmlns:a16="http://schemas.microsoft.com/office/drawing/2014/main" val="20000"/>
                    </a:ext>
                  </a:extLst>
                </a:gridCol>
                <a:gridCol w="3884506">
                  <a:extLst>
                    <a:ext uri="{9D8B030D-6E8A-4147-A177-3AD203B41FA5}">
                      <a16:colId xmlns:a16="http://schemas.microsoft.com/office/drawing/2014/main" val="20001"/>
                    </a:ext>
                  </a:extLst>
                </a:gridCol>
              </a:tblGrid>
              <a:tr h="654080">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212442">
                <a:tc>
                  <a:txBody>
                    <a:bodyPr/>
                    <a:lstStyle/>
                    <a:p>
                      <a:pPr algn="ctr"/>
                      <a:r>
                        <a:rPr lang="en-US" sz="1750" dirty="0"/>
                        <a:t>Improve students’ mastery of core content knowledge (ELA, Math, Science and Social Studies)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A majority of scholars arrive at JLIA reading below grade level &amp; with gaps in both their literacy and math proficiency.</a:t>
                      </a:r>
                      <a:endParaRPr lang="en-US" sz="1400" u="none" strike="noStrike" cap="none" dirty="0"/>
                    </a:p>
                    <a:p>
                      <a:pPr algn="ctr"/>
                      <a:endParaRPr lang="en-US" sz="1750" dirty="0">
                        <a:solidFill>
                          <a:srgbClr val="FF0000"/>
                        </a:solidFill>
                      </a:endParaRPr>
                    </a:p>
                  </a:txBody>
                  <a:tcPr/>
                </a:tc>
                <a:extLst>
                  <a:ext uri="{0D108BD9-81ED-4DB2-BD59-A6C34878D82A}">
                    <a16:rowId xmlns:a16="http://schemas.microsoft.com/office/drawing/2014/main" val="10001"/>
                  </a:ext>
                </a:extLst>
              </a:tr>
              <a:tr h="1212442">
                <a:tc>
                  <a:txBody>
                    <a:bodyPr/>
                    <a:lstStyle/>
                    <a:p>
                      <a:pPr algn="ctr"/>
                      <a:r>
                        <a:rPr lang="en-US" sz="1750" dirty="0"/>
                        <a:t>Close the student achievement gap with General Education Students and Students with Disabilities</a:t>
                      </a:r>
                    </a:p>
                  </a:txBody>
                  <a:tcPr/>
                </a:tc>
                <a:tc>
                  <a:txBody>
                    <a:bodyPr/>
                    <a:lstStyle/>
                    <a:p>
                      <a:pPr algn="ctr"/>
                      <a:r>
                        <a:rPr lang="en-US" sz="1200" b="0" i="0" kern="1200" dirty="0">
                          <a:solidFill>
                            <a:schemeClr val="dk1"/>
                          </a:solidFill>
                          <a:effectLst/>
                          <a:latin typeface="+mn-lt"/>
                          <a:ea typeface="+mn-ea"/>
                          <a:cs typeface="+mn-cs"/>
                        </a:rPr>
                        <a:t>“Lagging achievement evidenced as early as fourth grade appears to be a powerful predictor of rates of high school and college graduation, as well as lifetime earnings” (McKinsey and Company, The Economic Impact of the Achievement Gap in America’s Schools, 2009).</a:t>
                      </a:r>
                      <a:endParaRPr lang="en-US" sz="1200" dirty="0">
                        <a:solidFill>
                          <a:srgbClr val="FF0000"/>
                        </a:solidFill>
                      </a:endParaRPr>
                    </a:p>
                  </a:txBody>
                  <a:tcPr/>
                </a:tc>
                <a:extLst>
                  <a:ext uri="{0D108BD9-81ED-4DB2-BD59-A6C34878D82A}">
                    <a16:rowId xmlns:a16="http://schemas.microsoft.com/office/drawing/2014/main" val="10002"/>
                  </a:ext>
                </a:extLst>
              </a:tr>
              <a:tr h="1423409">
                <a:tc>
                  <a:txBody>
                    <a:bodyPr/>
                    <a:lstStyle/>
                    <a:p>
                      <a:pPr algn="ctr"/>
                      <a:r>
                        <a:rPr lang="en-US" sz="1750" dirty="0"/>
                        <a:t>Implement STEAM enriched curriculum to drive interdisciplinary and project-based teaching and learning approaches.</a:t>
                      </a:r>
                    </a:p>
                  </a:txBody>
                  <a:tcPr/>
                </a:tc>
                <a:tc>
                  <a:txBody>
                    <a:bodyPr/>
                    <a:lstStyle/>
                    <a:p>
                      <a:pPr algn="ctr"/>
                      <a:r>
                        <a:rPr lang="en-US" sz="1200" b="0" i="0" kern="1200" dirty="0">
                          <a:solidFill>
                            <a:schemeClr val="dk1"/>
                          </a:solidFill>
                          <a:effectLst/>
                          <a:latin typeface="+mn-lt"/>
                          <a:ea typeface="+mn-ea"/>
                          <a:cs typeface="+mn-cs"/>
                        </a:rPr>
                        <a:t>Atlanta is bustling with economic opportunities and a growing job market. We aspire for our students to have the type of educational experiences and success at JLIA that will position them not only to graduate high school, but to go onto college and emerge with the qualifications needed to land the types of high-paying jobs that will be waiting for them in their community.</a:t>
                      </a:r>
                      <a:endParaRPr lang="en-US" sz="1200" dirty="0">
                        <a:solidFill>
                          <a:srgbClr val="FF0000"/>
                        </a:solidFill>
                      </a:endParaRPr>
                    </a:p>
                  </a:txBody>
                  <a:tcPr/>
                </a:tc>
                <a:extLst>
                  <a:ext uri="{0D108BD9-81ED-4DB2-BD59-A6C34878D82A}">
                    <a16:rowId xmlns:a16="http://schemas.microsoft.com/office/drawing/2014/main" val="10003"/>
                  </a:ext>
                </a:extLst>
              </a:tr>
              <a:tr h="985770">
                <a:tc>
                  <a:txBody>
                    <a:bodyPr/>
                    <a:lstStyle/>
                    <a:p>
                      <a:pPr algn="ctr"/>
                      <a:r>
                        <a:rPr lang="en-US" sz="1750" dirty="0"/>
                        <a:t>Prepare all students to have the essential life skills to be self-aware, collaborative, and accepting diversity.</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A majority of JLIA scholars are impacted by the social, emotional, behavioral, &amp; health determinants of poverty that keep them from thriving academically in school. </a:t>
                      </a:r>
                      <a:endParaRPr lang="en-US" sz="1400" u="none" strike="noStrike" cap="none" dirty="0"/>
                    </a:p>
                    <a:p>
                      <a:pPr algn="ctr"/>
                      <a:endParaRPr lang="en-US" sz="1750" dirty="0">
                        <a:solidFill>
                          <a:srgbClr val="FF0000"/>
                        </a:solidFill>
                      </a:endParaRPr>
                    </a:p>
                  </a:txBody>
                  <a:tcPr/>
                </a:tc>
                <a:extLst>
                  <a:ext uri="{0D108BD9-81ED-4DB2-BD59-A6C34878D82A}">
                    <a16:rowId xmlns:a16="http://schemas.microsoft.com/office/drawing/2014/main" val="2423666770"/>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7</a:t>
            </a:fld>
            <a:endParaRPr lang="en-US"/>
          </a:p>
        </p:txBody>
      </p:sp>
    </p:spTree>
    <p:extLst>
      <p:ext uri="{BB962C8B-B14F-4D97-AF65-F5344CB8AC3E}">
        <p14:creationId xmlns:p14="http://schemas.microsoft.com/office/powerpoint/2010/main" val="100536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466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nvGraphicFramePr>
        <p:xfrm>
          <a:off x="2086252" y="997201"/>
          <a:ext cx="8033108" cy="5615940"/>
        </p:xfrm>
        <a:graphic>
          <a:graphicData uri="http://schemas.openxmlformats.org/drawingml/2006/table">
            <a:tbl>
              <a:tblPr firstRow="1" bandRow="1">
                <a:tableStyleId>{5C22544A-7EE6-4342-B048-85BDC9FD1C3A}</a:tableStyleId>
              </a:tblPr>
              <a:tblGrid>
                <a:gridCol w="4009748">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48142">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470624">
                <a:tc>
                  <a:txBody>
                    <a:bodyPr/>
                    <a:lstStyle/>
                    <a:p>
                      <a:pPr algn="ctr"/>
                      <a:r>
                        <a:rPr lang="en-US" sz="2000" dirty="0"/>
                        <a:t>Prepare and develop knowledgeable staff focused on quality teaching.</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cap="none" noProof="0" dirty="0">
                          <a:latin typeface="Calibri"/>
                        </a:rPr>
                        <a:t>JLIA teachers need PD, coaching, and collaborative planning (PLC) support to equip them with the knowledge, skills, and mindsets necessary to ensure that every student has access to grade-appropriate assignments, strong instruction, deep engagement, and teachers with high expectations, every day, in every class—regardless of their race, ethnicity, or any other part of their identity. </a:t>
                      </a:r>
                      <a:endParaRPr lang="en-US" sz="1200" dirty="0"/>
                    </a:p>
                    <a:p>
                      <a:pPr algn="ctr"/>
                      <a:endParaRPr lang="en-US" sz="2000" dirty="0">
                        <a:solidFill>
                          <a:srgbClr val="FF0000"/>
                        </a:solidFill>
                      </a:endParaRPr>
                    </a:p>
                  </a:txBody>
                  <a:tcPr/>
                </a:tc>
                <a:extLst>
                  <a:ext uri="{0D108BD9-81ED-4DB2-BD59-A6C34878D82A}">
                    <a16:rowId xmlns:a16="http://schemas.microsoft.com/office/drawing/2014/main" val="10001"/>
                  </a:ext>
                </a:extLst>
              </a:tr>
              <a:tr h="1470624">
                <a:tc>
                  <a:txBody>
                    <a:bodyPr/>
                    <a:lstStyle/>
                    <a:p>
                      <a:pPr algn="ctr"/>
                      <a:r>
                        <a:rPr lang="en-US" sz="2000" dirty="0"/>
                        <a:t>Build teacher capacity in core content areas (ELA, Math, Science and Social Studies).</a:t>
                      </a:r>
                    </a:p>
                    <a:p>
                      <a:pPr algn="ctr"/>
                      <a:endParaRPr lang="en-US" sz="20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cap="none" noProof="0" dirty="0">
                          <a:latin typeface="Calibri"/>
                        </a:rPr>
                        <a:t>JLIA teachers need PD, coaching, and collaborative planning (PLC) support to equip them with the knowledge, skills, and mindsets necessary to ensure that every student has access to grade-appropriate assignments, strong instruction, deep engagement, and teachers with high expectations, every day, in every class—regardless of their race, ethnicity, or any other part of their identity. </a:t>
                      </a:r>
                      <a:endParaRPr lang="en-US" sz="1200" dirty="0"/>
                    </a:p>
                    <a:p>
                      <a:pPr algn="ctr"/>
                      <a:endParaRPr lang="en-US" sz="2000" dirty="0">
                        <a:solidFill>
                          <a:srgbClr val="FF0000"/>
                        </a:solidFill>
                      </a:endParaRPr>
                    </a:p>
                  </a:txBody>
                  <a:tcPr/>
                </a:tc>
                <a:extLst>
                  <a:ext uri="{0D108BD9-81ED-4DB2-BD59-A6C34878D82A}">
                    <a16:rowId xmlns:a16="http://schemas.microsoft.com/office/drawing/2014/main" val="10002"/>
                  </a:ext>
                </a:extLst>
              </a:tr>
              <a:tr h="1437200">
                <a:tc>
                  <a:txBody>
                    <a:bodyPr/>
                    <a:lstStyle/>
                    <a:p>
                      <a:pPr algn="ctr"/>
                      <a:r>
                        <a:rPr lang="en-US" sz="2000" dirty="0"/>
                        <a:t>Recommend high-quality staff for vacant positions.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cap="none" noProof="0" dirty="0">
                          <a:latin typeface="Calibri"/>
                        </a:rPr>
                        <a:t>JLIA teachers need PD, coaching, and collaborative planning (PLC) support to equip them with the knowledge, skills, and mindsets necessary to ensure that every student has access to grade-appropriate assignments, strong instruction, deep engagement, and teachers with high expectations, every day, in every class—regardless of their race, ethnicity, or any other part of their identity. </a:t>
                      </a:r>
                      <a:endParaRPr lang="en-US" sz="1200" dirty="0"/>
                    </a:p>
                    <a:p>
                      <a:pPr algn="ctr"/>
                      <a:endParaRPr lang="en-US" sz="1750" dirty="0"/>
                    </a:p>
                  </a:txBody>
                  <a:tcPr/>
                </a:tc>
                <a:extLst>
                  <a:ext uri="{0D108BD9-81ED-4DB2-BD59-A6C34878D82A}">
                    <a16:rowId xmlns:a16="http://schemas.microsoft.com/office/drawing/2014/main" val="3820674288"/>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8</a:t>
            </a:fld>
            <a:endParaRPr lang="en-US">
              <a:solidFill>
                <a:srgbClr val="159839"/>
              </a:solidFill>
            </a:endParaRPr>
          </a:p>
        </p:txBody>
      </p:sp>
    </p:spTree>
    <p:extLst>
      <p:ext uri="{BB962C8B-B14F-4D97-AF65-F5344CB8AC3E}">
        <p14:creationId xmlns:p14="http://schemas.microsoft.com/office/powerpoint/2010/main" val="153738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1187841433"/>
              </p:ext>
            </p:extLst>
          </p:nvPr>
        </p:nvGraphicFramePr>
        <p:xfrm>
          <a:off x="2086252" y="997201"/>
          <a:ext cx="8033108" cy="4875361"/>
        </p:xfrm>
        <a:graphic>
          <a:graphicData uri="http://schemas.openxmlformats.org/drawingml/2006/table">
            <a:tbl>
              <a:tblPr firstRow="1" bandRow="1">
                <a:tableStyleId>{5C22544A-7EE6-4342-B048-85BDC9FD1C3A}</a:tableStyleId>
              </a:tblPr>
              <a:tblGrid>
                <a:gridCol w="4009748">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26761">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141995">
                <a:tc>
                  <a:txBody>
                    <a:bodyPr/>
                    <a:lstStyle/>
                    <a:p>
                      <a:pPr algn="ctr"/>
                      <a:r>
                        <a:rPr lang="en-US" sz="2000" dirty="0"/>
                        <a:t>Create a culture of high expectation for academic scholarship, civic responsibility and service for students, staff, and families.</a:t>
                      </a:r>
                    </a:p>
                  </a:txBody>
                  <a:tcPr/>
                </a:tc>
                <a:tc>
                  <a:txBody>
                    <a:bodyPr/>
                    <a:lstStyle/>
                    <a:p>
                      <a:pPr algn="ctr"/>
                      <a:r>
                        <a:rPr lang="en-US" sz="1350" b="0" i="0" kern="1200" dirty="0">
                          <a:solidFill>
                            <a:schemeClr val="dk1"/>
                          </a:solidFill>
                          <a:effectLst/>
                          <a:latin typeface="+mn-lt"/>
                          <a:ea typeface="+mn-ea"/>
                          <a:cs typeface="+mn-cs"/>
                        </a:rPr>
                        <a:t>In the classroom, we not only strive to close gaps, but to create a learning environment where students are positioned to thrive academically through daily exposure to rigorous and relevant content with practical, real-world applications.</a:t>
                      </a:r>
                      <a:endParaRPr lang="en-US" sz="2000" dirty="0">
                        <a:solidFill>
                          <a:srgbClr val="FF0000"/>
                        </a:solidFill>
                      </a:endParaRPr>
                    </a:p>
                  </a:txBody>
                  <a:tcPr/>
                </a:tc>
                <a:extLst>
                  <a:ext uri="{0D108BD9-81ED-4DB2-BD59-A6C34878D82A}">
                    <a16:rowId xmlns:a16="http://schemas.microsoft.com/office/drawing/2014/main" val="10001"/>
                  </a:ext>
                </a:extLst>
              </a:tr>
              <a:tr h="1362541">
                <a:tc>
                  <a:txBody>
                    <a:bodyPr/>
                    <a:lstStyle/>
                    <a:p>
                      <a:pPr algn="ctr"/>
                      <a:r>
                        <a:rPr lang="en-US" sz="2000" dirty="0"/>
                        <a:t>Ensure systems and resources are aligned to school priorities.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In the classroom, we not only strive to close gaps, but to create a learning environment where students are positioned to thrive academically through daily exposure to rigorous and relevant content with practical, real-world applications.</a:t>
                      </a:r>
                      <a:endParaRPr lang="en-US" sz="1200" dirty="0">
                        <a:solidFill>
                          <a:srgbClr val="FF0000"/>
                        </a:solidFill>
                      </a:endParaRPr>
                    </a:p>
                    <a:p>
                      <a:pPr algn="ctr"/>
                      <a:endParaRPr lang="en-US" sz="2000" dirty="0">
                        <a:solidFill>
                          <a:srgbClr val="FF0000"/>
                        </a:solidFill>
                      </a:endParaRPr>
                    </a:p>
                  </a:txBody>
                  <a:tcPr/>
                </a:tc>
                <a:extLst>
                  <a:ext uri="{0D108BD9-81ED-4DB2-BD59-A6C34878D82A}">
                    <a16:rowId xmlns:a16="http://schemas.microsoft.com/office/drawing/2014/main" val="10002"/>
                  </a:ext>
                </a:extLst>
              </a:tr>
              <a:tr h="1056617">
                <a:tc>
                  <a:txBody>
                    <a:bodyPr/>
                    <a:lstStyle/>
                    <a:p>
                      <a:pPr algn="ctr"/>
                      <a:r>
                        <a:rPr lang="en-US" sz="1750" dirty="0"/>
                        <a:t>Build systems and resources to support STEAM implementation.</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In the classroom, we not only strive to close gaps, but to create a learning environment where students are positioned to thrive academically through daily exposure to rigorous and relevant content with practical, real-world applications.</a:t>
                      </a:r>
                      <a:endParaRPr lang="en-US" sz="1200" dirty="0">
                        <a:solidFill>
                          <a:srgbClr val="FF0000"/>
                        </a:solidFill>
                      </a:endParaRPr>
                    </a:p>
                    <a:p>
                      <a:pPr algn="ctr"/>
                      <a:endParaRPr lang="en-US" sz="1750" dirty="0"/>
                    </a:p>
                  </a:txBody>
                  <a:tcPr/>
                </a:tc>
                <a:extLst>
                  <a:ext uri="{0D108BD9-81ED-4DB2-BD59-A6C34878D82A}">
                    <a16:rowId xmlns:a16="http://schemas.microsoft.com/office/drawing/2014/main" val="3820674288"/>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9</a:t>
            </a:fld>
            <a:endParaRPr lang="en-US">
              <a:solidFill>
                <a:srgbClr val="159839"/>
              </a:solidFill>
            </a:endParaRPr>
          </a:p>
        </p:txBody>
      </p:sp>
    </p:spTree>
    <p:extLst>
      <p:ext uri="{BB962C8B-B14F-4D97-AF65-F5344CB8AC3E}">
        <p14:creationId xmlns:p14="http://schemas.microsoft.com/office/powerpoint/2010/main" val="193854378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1_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26C1A650-BFDC-4555-91D0-EDF8423DB3AB}">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5860D824-1F42-4605-A966-FFCBCF63520E}">
  <ds:schemaRefs>
    <ds:schemaRef ds:uri="http://purl.org/dc/elements/1.1/"/>
    <ds:schemaRef ds:uri="http://schemas.microsoft.com/office/2006/documentManagement/types"/>
    <ds:schemaRef ds:uri="http://purl.org/dc/terms/"/>
    <ds:schemaRef ds:uri="http://schemas.openxmlformats.org/package/2006/metadata/core-properties"/>
    <ds:schemaRef ds:uri="d37e30bb-5f32-4411-a640-0b4044b692bf"/>
    <ds:schemaRef ds:uri="http://purl.org/dc/dcmitype/"/>
    <ds:schemaRef ds:uri="http://schemas.microsoft.com/office/infopath/2007/PartnerControls"/>
    <ds:schemaRef ds:uri="ffb952a0-74d9-4848-89d6-000c4b1b707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4330</TotalTime>
  <Words>2483</Words>
  <Application>Microsoft Office PowerPoint</Application>
  <PresentationFormat>Widescreen</PresentationFormat>
  <Paragraphs>259</Paragraphs>
  <Slides>20</Slides>
  <Notes>16</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20</vt:i4>
      </vt:variant>
    </vt:vector>
  </HeadingPairs>
  <TitlesOfParts>
    <vt:vector size="42" baseType="lpstr">
      <vt:lpstr>Arial</vt:lpstr>
      <vt:lpstr>Arial Black</vt:lpstr>
      <vt:lpstr>Berlin Sans FB Demi</vt:lpstr>
      <vt:lpstr>Calibri</vt:lpstr>
      <vt:lpstr>Century Schoolbook</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1_Office Theme</vt:lpstr>
      <vt:lpstr>John Lewis Invictus Academy  Budget Feedback Meeting</vt:lpstr>
      <vt:lpstr>agenda</vt:lpstr>
      <vt:lpstr>Norms</vt:lpstr>
      <vt:lpstr>GO Team Budget Development Process</vt:lpstr>
      <vt:lpstr>PowerPoint Presentation</vt:lpstr>
      <vt:lpstr>Budget Feedback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for the GO Team to Consider and Discuss</vt:lpstr>
      <vt:lpstr>Where We’re Going?</vt:lpstr>
      <vt:lpstr>agenda</vt:lpstr>
      <vt:lpstr>Thank you</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Kirkpatrick, Bresiea</cp:lastModifiedBy>
  <cp:revision>6</cp:revision>
  <cp:lastPrinted>2020-01-13T18:18:48Z</cp:lastPrinted>
  <dcterms:created xsi:type="dcterms:W3CDTF">2014-12-15T21:46:52Z</dcterms:created>
  <dcterms:modified xsi:type="dcterms:W3CDTF">2023-03-13T16:30:13Z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